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74" r:id="rId4"/>
    <p:sldId id="258" r:id="rId5"/>
    <p:sldId id="261" r:id="rId6"/>
    <p:sldId id="262" r:id="rId7"/>
    <p:sldId id="265" r:id="rId8"/>
    <p:sldId id="272" r:id="rId9"/>
    <p:sldId id="273"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iLAC843yJjloZZ6S96M06w73ewt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EE26FA-BC81-4549-8120-3D0BA98D2048}">
  <a:tblStyle styleId="{0EEE26FA-BC81-4549-8120-3D0BA98D2048}" styleName="Table_0">
    <a:wholeTbl>
      <a:tcTxStyle b="off" i="off">
        <a:font>
          <a:latin typeface="Arial"/>
          <a:ea typeface="Arial"/>
          <a:cs typeface="Arial"/>
        </a:font>
        <a:schemeClr val="dk1"/>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chemeClr val="accent1"/>
              </a:solidFill>
              <a:prstDash val="solid"/>
              <a:round/>
              <a:headEnd type="none" w="sm" len="sm"/>
              <a:tailEnd type="none" w="sm" len="sm"/>
            </a:ln>
          </a:insideH>
          <a:insideV>
            <a:ln w="9525" cap="flat" cmpd="sng">
              <a:solidFill>
                <a:schemeClr val="accent1"/>
              </a:solidFill>
              <a:prstDash val="solid"/>
              <a:round/>
              <a:headEnd type="none" w="sm" len="sm"/>
              <a:tailEnd type="none" w="sm" len="sm"/>
            </a:ln>
          </a:insideV>
        </a:tcBdr>
        <a:fill>
          <a:solidFill>
            <a:srgbClr val="FFFFFF">
              <a:alpha val="0"/>
            </a:srgbClr>
          </a:solidFill>
        </a:fill>
      </a:tcStyle>
    </a:wholeTbl>
    <a:band1H>
      <a:tcTxStyle b="off" i="off"/>
      <a:tcStyle>
        <a:tcBdr/>
        <a:fill>
          <a:solidFill>
            <a:schemeClr val="accent1">
              <a:alpha val="40000"/>
            </a:schemeClr>
          </a:solidFill>
        </a:fill>
      </a:tcStyle>
    </a:band1H>
    <a:band2H>
      <a:tcTxStyle b="off" i="off"/>
      <a:tcStyle>
        <a:tcBdr/>
      </a:tcStyle>
    </a:band2H>
    <a:band1V>
      <a:tcTxStyle b="off" i="off"/>
      <a:tcStyle>
        <a:tcBdr>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tcBdr>
        <a:fill>
          <a:solidFill>
            <a:schemeClr val="accent1">
              <a:alpha val="40000"/>
            </a:schemeClr>
          </a:solidFill>
        </a:fill>
      </a:tcStyle>
    </a:band1V>
    <a:band2V>
      <a:tcTxStyle b="off" i="off"/>
      <a:tcStyle>
        <a:tcBdr/>
      </a:tcStyle>
    </a:band2V>
    <a:lastCol>
      <a:tcTxStyle b="on"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chemeClr val="accent1"/>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lastCol>
    <a:firstCol>
      <a:tcTxStyle b="on"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chemeClr val="accent1"/>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firstCol>
    <a:lastRow>
      <a:tcTxStyle b="on"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l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660"/>
  </p:normalViewPr>
  <p:slideViewPr>
    <p:cSldViewPr snapToGrid="0">
      <p:cViewPr varScale="1">
        <p:scale>
          <a:sx n="108" d="100"/>
          <a:sy n="108" d="100"/>
        </p:scale>
        <p:origin x="666" y="102"/>
      </p:cViewPr>
      <p:guideLst/>
    </p:cSldViewPr>
  </p:slideViewPr>
  <p:notesTextViewPr>
    <p:cViewPr>
      <p:scale>
        <a:sx n="1" d="1"/>
        <a:sy n="1" d="1"/>
      </p:scale>
      <p:origin x="0" y="-76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5" Type="http://customschemas.google.com/relationships/presentationmetadata" Target="metadata"/><Relationship Id="rId2" Type="http://schemas.openxmlformats.org/officeDocument/2006/relationships/slide" Target="slides/slide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28"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ede50735ce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solidFill>
                  <a:srgbClr val="3C4043"/>
                </a:solidFill>
                <a:effectLst/>
                <a:latin typeface="Roboto" panose="02000000000000000000" pitchFamily="2" charset="0"/>
              </a:rPr>
              <a:t>What previous awarded projects covered - no limits but good to get a diverse collection with UKAN+ grant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dirty="0">
              <a:solidFill>
                <a:srgbClr val="3C4043"/>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solidFill>
                  <a:srgbClr val="3C4043"/>
                </a:solidFill>
                <a:effectLst/>
                <a:latin typeface="Roboto" panose="02000000000000000000" pitchFamily="2" charset="0"/>
              </a:rPr>
              <a:t>100% success rate call 1</a:t>
            </a:r>
          </a:p>
          <a:p>
            <a:pPr marL="0" lvl="0" indent="0" algn="l" rtl="0">
              <a:lnSpc>
                <a:spcPct val="100000"/>
              </a:lnSpc>
              <a:spcBef>
                <a:spcPts val="0"/>
              </a:spcBef>
              <a:spcAft>
                <a:spcPts val="0"/>
              </a:spcAft>
              <a:buSzPts val="1400"/>
              <a:buNone/>
            </a:pPr>
            <a:endParaRPr lang="en-GB"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b="0" i="0" dirty="0">
                <a:solidFill>
                  <a:srgbClr val="3C4043"/>
                </a:solidFill>
                <a:effectLst/>
                <a:latin typeface="+mj-lt"/>
              </a:rPr>
              <a:t>Emphasis is on supporting network to have conversations to lead to new exciting research ideas and collaboration. </a:t>
            </a:r>
          </a:p>
          <a:p>
            <a:pPr marL="0" lvl="0" indent="0" algn="l" rtl="0">
              <a:lnSpc>
                <a:spcPct val="100000"/>
              </a:lnSpc>
              <a:spcBef>
                <a:spcPts val="0"/>
              </a:spcBef>
              <a:spcAft>
                <a:spcPts val="0"/>
              </a:spcAft>
              <a:buSzPts val="1400"/>
              <a:buNone/>
            </a:pPr>
            <a:endParaRPr lang="en-GB" dirty="0"/>
          </a:p>
          <a:p>
            <a:pPr marL="1143000" lvl="2" indent="-228600" algn="l">
              <a:buFont typeface="Arial" panose="020B0604020202020204" pitchFamily="34" charset="0"/>
              <a:buChar char="•"/>
            </a:pPr>
            <a:r>
              <a:rPr lang="en-GB" b="0" i="0" dirty="0">
                <a:solidFill>
                  <a:srgbClr val="3C4043"/>
                </a:solidFill>
                <a:effectLst/>
                <a:latin typeface="+mn-lt"/>
              </a:rPr>
              <a:t>What do we mean by this?</a:t>
            </a:r>
          </a:p>
          <a:p>
            <a:pPr marL="1143000" lvl="2" indent="-228600" algn="l">
              <a:buFont typeface="Arial" panose="020B0604020202020204" pitchFamily="34" charset="0"/>
              <a:buChar char="•"/>
            </a:pPr>
            <a:r>
              <a:rPr lang="en-GB" b="0" i="0" dirty="0">
                <a:solidFill>
                  <a:srgbClr val="3C4043"/>
                </a:solidFill>
                <a:effectLst/>
                <a:latin typeface="+mn-lt"/>
              </a:rPr>
              <a:t>What does good look like?</a:t>
            </a:r>
          </a:p>
          <a:p>
            <a:pPr marL="0" lvl="0" indent="0" algn="l" rtl="0">
              <a:lnSpc>
                <a:spcPct val="100000"/>
              </a:lnSpc>
              <a:spcBef>
                <a:spcPts val="0"/>
              </a:spcBef>
              <a:spcAft>
                <a:spcPts val="0"/>
              </a:spcAft>
              <a:buSzPts val="1400"/>
              <a:buNone/>
            </a:pPr>
            <a:r>
              <a:rPr lang="en-GB" sz="1200" b="0" i="0" dirty="0">
                <a:solidFill>
                  <a:srgbClr val="3C4043"/>
                </a:solidFill>
                <a:effectLst/>
                <a:latin typeface="+mj-lt"/>
              </a:rPr>
              <a:t>The Collective </a:t>
            </a:r>
            <a:endParaRPr dirty="0"/>
          </a:p>
        </p:txBody>
      </p:sp>
      <p:sp>
        <p:nvSpPr>
          <p:cNvPr id="93" name="Google Shape;93;gede50735c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0" i="0" dirty="0">
                <a:solidFill>
                  <a:srgbClr val="3F3F3F"/>
                </a:solidFill>
                <a:effectLst/>
                <a:latin typeface="open-sans"/>
              </a:rPr>
              <a:t>In November 2017 the EPSRC provided funding to bring together a formerly disparate and disjointed acoustics community in the UK. The UK Acoustics Network (UKAN) was created and was remarkably successful, boasting 1226 members from a rich diversity of backgrounds by the end of the project (31.03.2021).</a:t>
            </a:r>
            <a:endParaRPr dirty="0"/>
          </a:p>
        </p:txBody>
      </p:sp>
      <p:sp>
        <p:nvSpPr>
          <p:cNvPr id="102" name="Google Shape;102;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29849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0" i="0" dirty="0">
                <a:solidFill>
                  <a:srgbClr val="3F3F3F"/>
                </a:solidFill>
                <a:effectLst/>
                <a:latin typeface="open-sans"/>
              </a:rPr>
              <a:t>In November 2017 the EPSRC provided funding to bring together a formerly disparate and disjointed acoustics community in the UK. The UK Acoustics Network (UKAN) was created and was remarkably successful, boasting 1226 members from a rich diversity of backgrounds by the end of the project (31.03.2021).</a:t>
            </a:r>
            <a:endParaRPr dirty="0"/>
          </a:p>
        </p:txBody>
      </p:sp>
      <p:sp>
        <p:nvSpPr>
          <p:cNvPr id="102" name="Google Shape;102;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7" name="Google Shape;12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4" name="Google Shape;134;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2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61" name="Google Shape;161;p2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 name="Google Shape;218;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dirty="0">
                <a:latin typeface="Calibri" panose="020F0502020204030204" pitchFamily="34" charset="0"/>
                <a:cs typeface="Calibri" panose="020F0502020204030204" pitchFamily="34" charset="0"/>
              </a:rPr>
              <a:t>Our total funding for this call is £325,000 and we want to fund as many high-quality applications as possible. The indicated maximum amounts from UKAN+ below should be viewed as maximum amounts, and not as targets. </a:t>
            </a:r>
            <a:endParaRPr lang="en-GB" sz="1200" b="1"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0" lvl="0" indent="0" algn="l" rtl="0">
              <a:lnSpc>
                <a:spcPct val="100000"/>
              </a:lnSpc>
              <a:spcBef>
                <a:spcPts val="0"/>
              </a:spcBef>
              <a:spcAft>
                <a:spcPts val="0"/>
              </a:spcAft>
              <a:buSzPts val="1400"/>
              <a:buNone/>
            </a:pPr>
            <a:endParaRPr dirty="0"/>
          </a:p>
        </p:txBody>
      </p:sp>
      <p:sp>
        <p:nvSpPr>
          <p:cNvPr id="239" name="Google Shape;23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thecollectivefacilitation.co.uk/about-us"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
          <p:cNvSpPr txBox="1">
            <a:spLocks noGrp="1"/>
          </p:cNvSpPr>
          <p:nvPr>
            <p:ph type="ctrTitle"/>
          </p:nvPr>
        </p:nvSpPr>
        <p:spPr>
          <a:xfrm>
            <a:off x="507316" y="1707082"/>
            <a:ext cx="11081303" cy="320704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GB" dirty="0"/>
              <a:t>UK Acoustics Network Plus (UKAN+) </a:t>
            </a:r>
            <a:br>
              <a:rPr lang="en-GB" dirty="0"/>
            </a:br>
            <a:r>
              <a:rPr lang="en-GB" dirty="0"/>
              <a:t>Call 2 Briefing Webinar</a:t>
            </a:r>
            <a:br>
              <a:rPr lang="en-GB" dirty="0"/>
            </a:br>
            <a:r>
              <a:rPr lang="en-GB" dirty="0"/>
              <a:t>23 June 2022</a:t>
            </a:r>
            <a:endParaRPr dirty="0"/>
          </a:p>
        </p:txBody>
      </p:sp>
      <p:pic>
        <p:nvPicPr>
          <p:cNvPr id="89" name="Google Shape;89;p2"/>
          <p:cNvPicPr preferRelativeResize="0"/>
          <p:nvPr/>
        </p:nvPicPr>
        <p:blipFill rotWithShape="1">
          <a:blip r:embed="rId3">
            <a:alphaModFix/>
          </a:blip>
          <a:srcRect/>
          <a:stretch/>
        </p:blipFill>
        <p:spPr>
          <a:xfrm>
            <a:off x="309177" y="5534455"/>
            <a:ext cx="2509697" cy="1167009"/>
          </a:xfrm>
          <a:prstGeom prst="rect">
            <a:avLst/>
          </a:prstGeom>
          <a:noFill/>
          <a:ln>
            <a:noFill/>
          </a:ln>
        </p:spPr>
      </p:pic>
      <p:pic>
        <p:nvPicPr>
          <p:cNvPr id="90" name="Google Shape;90;p2" descr="Home - EPSRC website"/>
          <p:cNvPicPr preferRelativeResize="0"/>
          <p:nvPr/>
        </p:nvPicPr>
        <p:blipFill rotWithShape="1">
          <a:blip r:embed="rId4">
            <a:alphaModFix/>
          </a:blip>
          <a:srcRect/>
          <a:stretch/>
        </p:blipFill>
        <p:spPr>
          <a:xfrm>
            <a:off x="8921597" y="6003509"/>
            <a:ext cx="3181281" cy="79614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gede50735ce_0_0"/>
          <p:cNvSpPr txBox="1">
            <a:spLocks noGrp="1"/>
          </p:cNvSpPr>
          <p:nvPr>
            <p:ph type="title"/>
          </p:nvPr>
        </p:nvSpPr>
        <p:spPr>
          <a:xfrm>
            <a:off x="774175" y="285100"/>
            <a:ext cx="10515600" cy="1107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dirty="0"/>
              <a:t>Agenda:</a:t>
            </a:r>
            <a:endParaRPr dirty="0"/>
          </a:p>
        </p:txBody>
      </p:sp>
      <p:sp>
        <p:nvSpPr>
          <p:cNvPr id="96" name="Google Shape;96;gede50735ce_0_0"/>
          <p:cNvSpPr txBox="1">
            <a:spLocks noGrp="1"/>
          </p:cNvSpPr>
          <p:nvPr>
            <p:ph type="body" idx="1"/>
          </p:nvPr>
        </p:nvSpPr>
        <p:spPr>
          <a:xfrm>
            <a:off x="838200" y="1166975"/>
            <a:ext cx="5923200" cy="4846800"/>
          </a:xfrm>
          <a:prstGeom prst="rect">
            <a:avLst/>
          </a:prstGeom>
          <a:noFill/>
          <a:ln>
            <a:noFill/>
          </a:ln>
        </p:spPr>
        <p:txBody>
          <a:bodyPr spcFirstLastPara="1" wrap="square" lIns="91425" tIns="45700" rIns="91425" bIns="45700" anchor="t" anchorCtr="0">
            <a:normAutofit/>
          </a:bodyPr>
          <a:lstStyle/>
          <a:p>
            <a:pPr algn="l">
              <a:buFont typeface="Arial" panose="020B0604020202020204" pitchFamily="34" charset="0"/>
              <a:buChar char="•"/>
            </a:pPr>
            <a:endParaRPr lang="en-GB" b="0" i="0" dirty="0">
              <a:solidFill>
                <a:srgbClr val="3C4043"/>
              </a:solidFill>
              <a:effectLst/>
              <a:latin typeface="Roboto" panose="02000000000000000000" pitchFamily="2" charset="0"/>
            </a:endParaRPr>
          </a:p>
          <a:p>
            <a:r>
              <a:rPr lang="en-GB" b="0" i="0" dirty="0">
                <a:solidFill>
                  <a:srgbClr val="3C4043"/>
                </a:solidFill>
                <a:effectLst/>
                <a:latin typeface="Calibri" panose="020F0502020204030204" pitchFamily="34" charset="0"/>
                <a:cs typeface="Calibri" panose="020F0502020204030204" pitchFamily="34" charset="0"/>
              </a:rPr>
              <a:t>UKAN mission</a:t>
            </a:r>
          </a:p>
          <a:p>
            <a:r>
              <a:rPr lang="en-GB" b="0" i="0" dirty="0">
                <a:solidFill>
                  <a:srgbClr val="3C4043"/>
                </a:solidFill>
                <a:effectLst/>
                <a:latin typeface="Calibri" panose="020F0502020204030204" pitchFamily="34" charset="0"/>
                <a:cs typeface="Calibri" panose="020F0502020204030204" pitchFamily="34" charset="0"/>
              </a:rPr>
              <a:t>Background to the calls</a:t>
            </a:r>
          </a:p>
          <a:p>
            <a:r>
              <a:rPr lang="en-GB" b="0" i="0" dirty="0">
                <a:solidFill>
                  <a:srgbClr val="3C4043"/>
                </a:solidFill>
                <a:effectLst/>
                <a:latin typeface="Calibri" panose="020F0502020204030204" pitchFamily="34" charset="0"/>
                <a:cs typeface="Calibri" panose="020F0502020204030204" pitchFamily="34" charset="0"/>
              </a:rPr>
              <a:t>Acoustic Priorities</a:t>
            </a:r>
          </a:p>
          <a:p>
            <a:r>
              <a:rPr lang="en-GB" dirty="0">
                <a:solidFill>
                  <a:srgbClr val="3C4043"/>
                </a:solidFill>
                <a:latin typeface="Calibri" panose="020F0502020204030204" pitchFamily="34" charset="0"/>
                <a:cs typeface="Calibri" panose="020F0502020204030204" pitchFamily="34" charset="0"/>
              </a:rPr>
              <a:t>Core Streams</a:t>
            </a:r>
          </a:p>
          <a:p>
            <a:pPr lvl="1"/>
            <a:r>
              <a:rPr lang="en-GB" dirty="0">
                <a:solidFill>
                  <a:srgbClr val="3C4043"/>
                </a:solidFill>
                <a:latin typeface="Calibri" panose="020F0502020204030204" pitchFamily="34" charset="0"/>
                <a:cs typeface="Calibri" panose="020F0502020204030204" pitchFamily="34" charset="0"/>
              </a:rPr>
              <a:t>Pilots</a:t>
            </a:r>
          </a:p>
          <a:p>
            <a:pPr lvl="1"/>
            <a:r>
              <a:rPr lang="en-GB" dirty="0">
                <a:solidFill>
                  <a:srgbClr val="3C4043"/>
                </a:solidFill>
                <a:latin typeface="Calibri" panose="020F0502020204030204" pitchFamily="34" charset="0"/>
                <a:cs typeface="Calibri" panose="020F0502020204030204" pitchFamily="34" charset="0"/>
              </a:rPr>
              <a:t>Knowledge Transfer</a:t>
            </a:r>
          </a:p>
          <a:p>
            <a:pPr lvl="1"/>
            <a:endParaRPr lang="en-GB" b="0" i="0" dirty="0">
              <a:solidFill>
                <a:srgbClr val="3C4043"/>
              </a:solidFill>
              <a:effectLst/>
              <a:latin typeface="+mn-lt"/>
            </a:endParaRPr>
          </a:p>
          <a:p>
            <a:pPr marL="457200" lvl="0" indent="-228600" algn="l" rtl="0">
              <a:lnSpc>
                <a:spcPct val="90000"/>
              </a:lnSpc>
              <a:spcBef>
                <a:spcPts val="1000"/>
              </a:spcBef>
              <a:spcAft>
                <a:spcPts val="0"/>
              </a:spcAft>
              <a:buClr>
                <a:schemeClr val="dk1"/>
              </a:buClr>
              <a:buSzPts val="1800"/>
              <a:buNone/>
            </a:pPr>
            <a:endParaRPr sz="1100" u="none" strike="noStrike" dirty="0">
              <a:latin typeface="Arial"/>
              <a:ea typeface="Arial"/>
              <a:cs typeface="Arial"/>
              <a:sym typeface="Arial"/>
            </a:endParaRPr>
          </a:p>
        </p:txBody>
      </p:sp>
      <p:pic>
        <p:nvPicPr>
          <p:cNvPr id="97" name="Google Shape;97;gede50735ce_0_0"/>
          <p:cNvPicPr preferRelativeResize="0"/>
          <p:nvPr/>
        </p:nvPicPr>
        <p:blipFill rotWithShape="1">
          <a:blip r:embed="rId3">
            <a:alphaModFix/>
          </a:blip>
          <a:srcRect/>
          <a:stretch/>
        </p:blipFill>
        <p:spPr>
          <a:xfrm>
            <a:off x="309177" y="5534455"/>
            <a:ext cx="2509697" cy="1167009"/>
          </a:xfrm>
          <a:prstGeom prst="rect">
            <a:avLst/>
          </a:prstGeom>
          <a:noFill/>
          <a:ln>
            <a:noFill/>
          </a:ln>
        </p:spPr>
      </p:pic>
      <p:pic>
        <p:nvPicPr>
          <p:cNvPr id="98" name="Google Shape;98;gede50735ce_0_0" descr="Home - EPSRC website"/>
          <p:cNvPicPr preferRelativeResize="0"/>
          <p:nvPr/>
        </p:nvPicPr>
        <p:blipFill rotWithShape="1">
          <a:blip r:embed="rId4">
            <a:alphaModFix/>
          </a:blip>
          <a:srcRect/>
          <a:stretch/>
        </p:blipFill>
        <p:spPr>
          <a:xfrm>
            <a:off x="8921597" y="6003509"/>
            <a:ext cx="3181280" cy="796146"/>
          </a:xfrm>
          <a:prstGeom prst="rect">
            <a:avLst/>
          </a:prstGeom>
          <a:noFill/>
          <a:ln>
            <a:noFill/>
          </a:ln>
        </p:spPr>
      </p:pic>
      <p:sp>
        <p:nvSpPr>
          <p:cNvPr id="99" name="Google Shape;99;gede50735ce_0_0"/>
          <p:cNvSpPr txBox="1"/>
          <p:nvPr/>
        </p:nvSpPr>
        <p:spPr>
          <a:xfrm>
            <a:off x="7290423" y="1713673"/>
            <a:ext cx="4503900" cy="3539390"/>
          </a:xfrm>
          <a:prstGeom prst="rect">
            <a:avLst/>
          </a:prstGeom>
          <a:noFill/>
          <a:ln>
            <a:noFill/>
          </a:ln>
        </p:spPr>
        <p:txBody>
          <a:bodyPr spcFirstLastPara="1" wrap="square" lIns="91425" tIns="45700" rIns="91425" bIns="45700" anchor="t" anchorCtr="0">
            <a:spAutoFit/>
          </a:bodyPr>
          <a:lstStyle/>
          <a:p>
            <a:pPr marL="457200" indent="-457200" algn="l">
              <a:buFont typeface="Arial" panose="020B0604020202020204" pitchFamily="34" charset="0"/>
              <a:buChar char="•"/>
            </a:pPr>
            <a:r>
              <a:rPr lang="en-GB" sz="2800" b="0" i="0" dirty="0">
                <a:solidFill>
                  <a:srgbClr val="3C4043"/>
                </a:solidFill>
                <a:effectLst/>
                <a:latin typeface="Calibri" panose="020F0502020204030204" pitchFamily="34" charset="0"/>
                <a:cs typeface="Calibri" panose="020F0502020204030204" pitchFamily="34" charset="0"/>
              </a:rPr>
              <a:t>Workshops</a:t>
            </a:r>
          </a:p>
          <a:p>
            <a:pPr marL="457200" indent="-457200" algn="l">
              <a:buFont typeface="Arial" panose="020B0604020202020204" pitchFamily="34" charset="0"/>
              <a:buChar char="•"/>
            </a:pPr>
            <a:r>
              <a:rPr lang="en-GB" sz="2800" b="0" i="0" dirty="0">
                <a:solidFill>
                  <a:srgbClr val="3C4043"/>
                </a:solidFill>
                <a:effectLst/>
                <a:latin typeface="Calibri" panose="020F0502020204030204" pitchFamily="34" charset="0"/>
                <a:cs typeface="Calibri" panose="020F0502020204030204" pitchFamily="34" charset="0"/>
              </a:rPr>
              <a:t>Process for application</a:t>
            </a:r>
          </a:p>
          <a:p>
            <a:pPr marL="457200" indent="-457200" algn="l">
              <a:buFont typeface="Arial" panose="020B0604020202020204" pitchFamily="34" charset="0"/>
              <a:buChar char="•"/>
            </a:pPr>
            <a:r>
              <a:rPr lang="en-GB" sz="2800" b="0" i="0" dirty="0">
                <a:solidFill>
                  <a:srgbClr val="3C4043"/>
                </a:solidFill>
                <a:effectLst/>
                <a:latin typeface="Calibri" panose="020F0502020204030204" pitchFamily="34" charset="0"/>
                <a:cs typeface="Calibri" panose="020F0502020204030204" pitchFamily="34" charset="0"/>
              </a:rPr>
              <a:t>Previous award winners</a:t>
            </a:r>
          </a:p>
          <a:p>
            <a:pPr marL="914400" lvl="1" indent="-457200" algn="l">
              <a:buFont typeface="Arial" panose="020B0604020202020204" pitchFamily="34" charset="0"/>
              <a:buChar char="•"/>
            </a:pPr>
            <a:r>
              <a:rPr lang="en-GB" sz="2800" b="0" i="0" dirty="0">
                <a:solidFill>
                  <a:srgbClr val="3C4043"/>
                </a:solidFill>
                <a:effectLst/>
                <a:latin typeface="Calibri" panose="020F0502020204030204" pitchFamily="34" charset="0"/>
                <a:cs typeface="Calibri" panose="020F0502020204030204" pitchFamily="34" charset="0"/>
              </a:rPr>
              <a:t>Lin Wang(Pilots)</a:t>
            </a:r>
          </a:p>
          <a:p>
            <a:pPr marL="914400" lvl="1" indent="-457200" algn="l">
              <a:buFont typeface="Arial" panose="020B0604020202020204" pitchFamily="34" charset="0"/>
              <a:buChar char="•"/>
            </a:pPr>
            <a:r>
              <a:rPr lang="en-GB" sz="2800" b="0" i="0" dirty="0">
                <a:solidFill>
                  <a:srgbClr val="3C4043"/>
                </a:solidFill>
                <a:effectLst/>
                <a:latin typeface="Calibri" panose="020F0502020204030204" pitchFamily="34" charset="0"/>
                <a:cs typeface="Calibri" panose="020F0502020204030204" pitchFamily="34" charset="0"/>
              </a:rPr>
              <a:t>Oliver Metcalf (KT)</a:t>
            </a:r>
          </a:p>
          <a:p>
            <a:pPr marL="914400" lvl="1" indent="-457200" algn="l">
              <a:buFont typeface="Arial" panose="020B0604020202020204" pitchFamily="34" charset="0"/>
              <a:buChar char="•"/>
            </a:pPr>
            <a:endParaRPr lang="en-GB" sz="2800" dirty="0">
              <a:solidFill>
                <a:srgbClr val="3C4043"/>
              </a:solidFill>
              <a:latin typeface="Calibri" panose="020F0502020204030204" pitchFamily="34" charset="0"/>
              <a:cs typeface="Calibri" panose="020F0502020204030204" pitchFamily="34" charset="0"/>
            </a:endParaRPr>
          </a:p>
          <a:p>
            <a:pPr marL="914400" indent="-457200">
              <a:buFont typeface="Arial" panose="020B0604020202020204" pitchFamily="34" charset="0"/>
              <a:buChar char="•"/>
            </a:pPr>
            <a:r>
              <a:rPr lang="en-GB" sz="2800" b="0" i="0" dirty="0">
                <a:solidFill>
                  <a:srgbClr val="3C4043"/>
                </a:solidFill>
                <a:effectLst/>
                <a:latin typeface="Calibri" panose="020F0502020204030204" pitchFamily="34" charset="0"/>
                <a:cs typeface="Calibri" panose="020F0502020204030204" pitchFamily="34" charset="0"/>
              </a:rPr>
              <a:t>Questions</a:t>
            </a:r>
          </a:p>
          <a:p>
            <a:pPr marL="914400" lvl="1" indent="-457200" algn="l">
              <a:buFont typeface="Arial" panose="020B0604020202020204" pitchFamily="34" charset="0"/>
              <a:buChar char="•"/>
            </a:pPr>
            <a:endParaRPr lang="en-GB" sz="2800" dirty="0">
              <a:solidFill>
                <a:srgbClr val="3C4043"/>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774175" y="285100"/>
            <a:ext cx="10515600" cy="1107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400"/>
              <a:buNone/>
            </a:pPr>
            <a:r>
              <a:rPr lang="en-GB" dirty="0"/>
              <a:t>The UK Acoustics Network Mission:</a:t>
            </a:r>
          </a:p>
        </p:txBody>
      </p:sp>
      <p:sp>
        <p:nvSpPr>
          <p:cNvPr id="105" name="Google Shape;105;p19"/>
          <p:cNvSpPr txBox="1">
            <a:spLocks noGrp="1"/>
          </p:cNvSpPr>
          <p:nvPr>
            <p:ph type="body" idx="1"/>
          </p:nvPr>
        </p:nvSpPr>
        <p:spPr>
          <a:xfrm>
            <a:off x="838200" y="1166975"/>
            <a:ext cx="9122546" cy="4846800"/>
          </a:xfrm>
          <a:prstGeom prst="rect">
            <a:avLst/>
          </a:prstGeom>
          <a:noFill/>
          <a:ln>
            <a:noFill/>
          </a:ln>
        </p:spPr>
        <p:txBody>
          <a:bodyPr spcFirstLastPara="1" wrap="square" lIns="91425" tIns="45700" rIns="91425" bIns="45700" anchor="t" anchorCtr="0">
            <a:normAutofit/>
          </a:bodyPr>
          <a:lstStyle/>
          <a:p>
            <a:pPr marL="114300" indent="0" algn="l">
              <a:buNone/>
            </a:pPr>
            <a:r>
              <a:rPr lang="en-GB" b="1" i="0" dirty="0">
                <a:solidFill>
                  <a:schemeClr val="tx1"/>
                </a:solidFill>
                <a:effectLst/>
                <a:latin typeface="rubik"/>
              </a:rPr>
              <a:t>Bringing together the UK’s acoustic research community</a:t>
            </a:r>
          </a:p>
          <a:p>
            <a:pPr marL="114300" indent="0" algn="l">
              <a:buNone/>
            </a:pPr>
            <a:endParaRPr lang="en-GB" b="0" i="0" dirty="0">
              <a:solidFill>
                <a:schemeClr val="tx1"/>
              </a:solidFill>
              <a:effectLst/>
              <a:latin typeface="open-sans"/>
            </a:endParaRPr>
          </a:p>
          <a:p>
            <a:pPr marL="114300" indent="0" algn="l">
              <a:buNone/>
            </a:pPr>
            <a:r>
              <a:rPr lang="en-GB" b="0" i="0" dirty="0">
                <a:solidFill>
                  <a:schemeClr val="tx1"/>
                </a:solidFill>
                <a:effectLst/>
                <a:latin typeface="open-sans"/>
              </a:rPr>
              <a:t>The vision of the UK Acoustics Network Plus is: (</a:t>
            </a:r>
            <a:r>
              <a:rPr lang="en-GB" b="0" i="0" dirty="0" err="1">
                <a:solidFill>
                  <a:schemeClr val="tx1"/>
                </a:solidFill>
                <a:effectLst/>
                <a:latin typeface="open-sans"/>
              </a:rPr>
              <a:t>i</a:t>
            </a:r>
            <a:r>
              <a:rPr lang="en-GB" b="0" i="0" dirty="0">
                <a:solidFill>
                  <a:schemeClr val="tx1"/>
                </a:solidFill>
                <a:effectLst/>
                <a:latin typeface="open-sans"/>
              </a:rPr>
              <a:t>) to promote acoustics related research in the UK both nationally and internationally; (ii) to provide a coherent single point of access to the acoustics research community for industry and governmental agencies; and (iii) to support pilot/explorative projects that can be developed into competitive full-scale proposals to initiate research areas which are new to UK or strategically important.</a:t>
            </a:r>
          </a:p>
          <a:p>
            <a:pPr marL="457200" lvl="0" indent="-228600" algn="l" rtl="0">
              <a:lnSpc>
                <a:spcPct val="90000"/>
              </a:lnSpc>
              <a:spcBef>
                <a:spcPts val="1000"/>
              </a:spcBef>
              <a:spcAft>
                <a:spcPts val="0"/>
              </a:spcAft>
              <a:buClr>
                <a:schemeClr val="dk1"/>
              </a:buClr>
              <a:buSzPts val="1800"/>
              <a:buNone/>
            </a:pPr>
            <a:endParaRPr dirty="0"/>
          </a:p>
        </p:txBody>
      </p:sp>
      <p:pic>
        <p:nvPicPr>
          <p:cNvPr id="106" name="Google Shape;106;p19"/>
          <p:cNvPicPr preferRelativeResize="0"/>
          <p:nvPr/>
        </p:nvPicPr>
        <p:blipFill rotWithShape="1">
          <a:blip r:embed="rId3">
            <a:alphaModFix/>
          </a:blip>
          <a:srcRect/>
          <a:stretch/>
        </p:blipFill>
        <p:spPr>
          <a:xfrm>
            <a:off x="309177" y="5534455"/>
            <a:ext cx="2509697" cy="1167009"/>
          </a:xfrm>
          <a:prstGeom prst="rect">
            <a:avLst/>
          </a:prstGeom>
          <a:noFill/>
          <a:ln>
            <a:noFill/>
          </a:ln>
        </p:spPr>
      </p:pic>
      <p:pic>
        <p:nvPicPr>
          <p:cNvPr id="107" name="Google Shape;107;p19" descr="Home - EPSRC website"/>
          <p:cNvPicPr preferRelativeResize="0"/>
          <p:nvPr/>
        </p:nvPicPr>
        <p:blipFill rotWithShape="1">
          <a:blip r:embed="rId4">
            <a:alphaModFix/>
          </a:blip>
          <a:srcRect/>
          <a:stretch/>
        </p:blipFill>
        <p:spPr>
          <a:xfrm>
            <a:off x="8921597" y="6003509"/>
            <a:ext cx="3181280" cy="796146"/>
          </a:xfrm>
          <a:prstGeom prst="rect">
            <a:avLst/>
          </a:prstGeom>
          <a:noFill/>
          <a:ln>
            <a:noFill/>
          </a:ln>
        </p:spPr>
      </p:pic>
    </p:spTree>
    <p:extLst>
      <p:ext uri="{BB962C8B-B14F-4D97-AF65-F5344CB8AC3E}">
        <p14:creationId xmlns:p14="http://schemas.microsoft.com/office/powerpoint/2010/main" val="60627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774175" y="285100"/>
            <a:ext cx="10515600" cy="1107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400"/>
              <a:buNone/>
            </a:pPr>
            <a:r>
              <a:rPr lang="en-GB" dirty="0">
                <a:latin typeface="Calibri"/>
                <a:ea typeface="Calibri"/>
                <a:cs typeface="Calibri"/>
                <a:sym typeface="Calibri"/>
              </a:rPr>
              <a:t>Background to the </a:t>
            </a:r>
            <a:r>
              <a:rPr lang="en-GB" dirty="0"/>
              <a:t>Calls:</a:t>
            </a:r>
          </a:p>
        </p:txBody>
      </p:sp>
      <p:sp>
        <p:nvSpPr>
          <p:cNvPr id="105" name="Google Shape;105;p19"/>
          <p:cNvSpPr txBox="1">
            <a:spLocks noGrp="1"/>
          </p:cNvSpPr>
          <p:nvPr>
            <p:ph type="body" idx="1"/>
          </p:nvPr>
        </p:nvSpPr>
        <p:spPr>
          <a:xfrm>
            <a:off x="838200" y="1166975"/>
            <a:ext cx="9122546" cy="4846800"/>
          </a:xfrm>
          <a:prstGeom prst="rect">
            <a:avLst/>
          </a:prstGeom>
          <a:noFill/>
          <a:ln>
            <a:noFill/>
          </a:ln>
        </p:spPr>
        <p:txBody>
          <a:bodyPr spcFirstLastPara="1" wrap="square" lIns="91425" tIns="45700" rIns="91425" bIns="45700" anchor="t" anchorCtr="0">
            <a:normAutofit/>
          </a:bodyPr>
          <a:lstStyle/>
          <a:p>
            <a:pPr marL="342900" algn="just">
              <a:lnSpc>
                <a:spcPct val="120000"/>
              </a:lnSpc>
              <a:spcBef>
                <a:spcPts val="0"/>
              </a:spcBef>
              <a:buSzPts val="2800"/>
            </a:pPr>
            <a:r>
              <a:rPr lang="en-GB" sz="2000" u="none" strike="noStrike" dirty="0">
                <a:latin typeface="Calibri" panose="020F0502020204030204" pitchFamily="34" charset="0"/>
                <a:cs typeface="Calibri" panose="020F0502020204030204" pitchFamily="34" charset="0"/>
                <a:sym typeface="Calibri"/>
              </a:rPr>
              <a:t>2017 EPSRC funded The </a:t>
            </a:r>
            <a:r>
              <a:rPr lang="en-GB" sz="2000" dirty="0">
                <a:latin typeface="Calibri" panose="020F0502020204030204" pitchFamily="34" charset="0"/>
                <a:cs typeface="Calibri" panose="020F0502020204030204" pitchFamily="34" charset="0"/>
              </a:rPr>
              <a:t>UK Acoustics Network (UKAN)</a:t>
            </a:r>
          </a:p>
          <a:p>
            <a:pPr marL="342900" algn="just">
              <a:lnSpc>
                <a:spcPct val="120000"/>
              </a:lnSpc>
              <a:spcBef>
                <a:spcPts val="0"/>
              </a:spcBef>
              <a:buSzPts val="2800"/>
            </a:pPr>
            <a:r>
              <a:rPr lang="en-GB" sz="2000" u="none" strike="noStrike" dirty="0">
                <a:latin typeface="Calibri" panose="020F0502020204030204" pitchFamily="34" charset="0"/>
                <a:cs typeface="Calibri" panose="020F0502020204030204" pitchFamily="34" charset="0"/>
                <a:sym typeface="Calibri"/>
              </a:rPr>
              <a:t>1</a:t>
            </a:r>
            <a:r>
              <a:rPr lang="en-GB" sz="2000" u="none" strike="noStrike" baseline="30000" dirty="0">
                <a:latin typeface="Calibri" panose="020F0502020204030204" pitchFamily="34" charset="0"/>
                <a:cs typeface="Calibri" panose="020F0502020204030204" pitchFamily="34" charset="0"/>
                <a:sym typeface="Calibri"/>
              </a:rPr>
              <a:t>st</a:t>
            </a:r>
            <a:r>
              <a:rPr lang="en-GB" sz="2000" u="none" strike="noStrike" dirty="0">
                <a:latin typeface="Calibri" panose="020F0502020204030204" pitchFamily="34" charset="0"/>
                <a:cs typeface="Calibri" panose="020F0502020204030204" pitchFamily="34" charset="0"/>
                <a:sym typeface="Calibri"/>
              </a:rPr>
              <a:t> April 2021 The </a:t>
            </a:r>
            <a:r>
              <a:rPr lang="en-GB" sz="2000" dirty="0">
                <a:latin typeface="Calibri" panose="020F0502020204030204" pitchFamily="34" charset="0"/>
                <a:cs typeface="Calibri" panose="020F0502020204030204" pitchFamily="34" charset="0"/>
              </a:rPr>
              <a:t>UK Acoustics </a:t>
            </a:r>
            <a:r>
              <a:rPr lang="en-GB" sz="2000" u="none" strike="noStrike" dirty="0">
                <a:latin typeface="Calibri" panose="020F0502020204030204" pitchFamily="34" charset="0"/>
                <a:cs typeface="Calibri" panose="020F0502020204030204" pitchFamily="34" charset="0"/>
                <a:sym typeface="Calibri"/>
              </a:rPr>
              <a:t>Network Plus (UKAN+)</a:t>
            </a:r>
          </a:p>
          <a:p>
            <a:pPr marL="228600" indent="0">
              <a:buNone/>
            </a:pPr>
            <a:endParaRPr lang="en-GB" sz="2000" dirty="0">
              <a:latin typeface="Calibri" panose="020F0502020204030204" pitchFamily="34" charset="0"/>
              <a:cs typeface="Calibri" panose="020F0502020204030204" pitchFamily="34" charset="0"/>
            </a:endParaRPr>
          </a:p>
          <a:p>
            <a:pPr marL="228600" indent="0">
              <a:buNone/>
            </a:pPr>
            <a:r>
              <a:rPr lang="en-GB" sz="2000" dirty="0">
                <a:latin typeface="Calibri" panose="020F0502020204030204" pitchFamily="34" charset="0"/>
                <a:cs typeface="Calibri" panose="020F0502020204030204" pitchFamily="34" charset="0"/>
              </a:rPr>
              <a:t>Funding Call 1</a:t>
            </a:r>
          </a:p>
          <a:p>
            <a:pPr marL="342900" algn="just">
              <a:lnSpc>
                <a:spcPct val="120000"/>
              </a:lnSpc>
              <a:spcBef>
                <a:spcPts val="0"/>
              </a:spcBef>
              <a:buSzPts val="2800"/>
            </a:pPr>
            <a:r>
              <a:rPr lang="en-GB" sz="2000" dirty="0">
                <a:latin typeface="Calibri" panose="020F0502020204030204" pitchFamily="34" charset="0"/>
                <a:cs typeface="Calibri" panose="020F0502020204030204" pitchFamily="34" charset="0"/>
              </a:rPr>
              <a:t>2 Workshops with The Collective (85 invited to attend)</a:t>
            </a:r>
          </a:p>
          <a:p>
            <a:pPr marL="342900" algn="just">
              <a:lnSpc>
                <a:spcPct val="120000"/>
              </a:lnSpc>
              <a:spcBef>
                <a:spcPts val="0"/>
              </a:spcBef>
              <a:buSzPts val="2800"/>
            </a:pPr>
            <a:r>
              <a:rPr lang="en-GB" sz="2000" dirty="0">
                <a:latin typeface="Calibri" panose="020F0502020204030204" pitchFamily="34" charset="0"/>
                <a:cs typeface="Calibri" panose="020F0502020204030204" pitchFamily="34" charset="0"/>
              </a:rPr>
              <a:t>Calls open for a period of 6 weeks (36 Applications - 2 KT, 2 Networks, 32 Pilots)</a:t>
            </a:r>
          </a:p>
          <a:p>
            <a:pPr marL="342900" algn="just">
              <a:lnSpc>
                <a:spcPct val="120000"/>
              </a:lnSpc>
              <a:spcBef>
                <a:spcPts val="0"/>
              </a:spcBef>
              <a:buSzPts val="2800"/>
            </a:pPr>
            <a:r>
              <a:rPr lang="en-GB" sz="2000" dirty="0">
                <a:latin typeface="Calibri" panose="020F0502020204030204" pitchFamily="34" charset="0"/>
                <a:cs typeface="Calibri" panose="020F0502020204030204" pitchFamily="34" charset="0"/>
              </a:rPr>
              <a:t>Anonymised Pilots issued to reviewers</a:t>
            </a:r>
          </a:p>
          <a:p>
            <a:pPr marL="342900" algn="just">
              <a:lnSpc>
                <a:spcPct val="120000"/>
              </a:lnSpc>
              <a:spcBef>
                <a:spcPts val="0"/>
              </a:spcBef>
              <a:buSzPts val="2800"/>
            </a:pPr>
            <a:r>
              <a:rPr lang="en-GB" sz="2000" dirty="0">
                <a:latin typeface="Calibri" panose="020F0502020204030204" pitchFamily="34" charset="0"/>
                <a:cs typeface="Calibri" panose="020F0502020204030204" pitchFamily="34" charset="0"/>
              </a:rPr>
              <a:t>12 Pilots taken to the Assessment Panel </a:t>
            </a:r>
          </a:p>
          <a:p>
            <a:pPr marL="342900" algn="just">
              <a:lnSpc>
                <a:spcPct val="120000"/>
              </a:lnSpc>
              <a:spcBef>
                <a:spcPts val="0"/>
              </a:spcBef>
              <a:buSzPts val="2800"/>
            </a:pPr>
            <a:r>
              <a:rPr lang="en-GB" sz="2000" dirty="0">
                <a:latin typeface="Calibri" panose="020F0502020204030204" pitchFamily="34" charset="0"/>
                <a:cs typeface="Calibri" panose="020F0502020204030204" pitchFamily="34" charset="0"/>
              </a:rPr>
              <a:t>7 projects funded. 3 Pilots 2 KT and 2 Networks</a:t>
            </a:r>
          </a:p>
          <a:p>
            <a:pPr marL="342900" algn="just">
              <a:lnSpc>
                <a:spcPct val="120000"/>
              </a:lnSpc>
              <a:spcBef>
                <a:spcPts val="0"/>
              </a:spcBef>
              <a:buSzPts val="2800"/>
            </a:pPr>
            <a:r>
              <a:rPr lang="en-GB" sz="2000" dirty="0">
                <a:latin typeface="Calibri" panose="020F0502020204030204" pitchFamily="34" charset="0"/>
                <a:cs typeface="Calibri" panose="020F0502020204030204" pitchFamily="34" charset="0"/>
              </a:rPr>
              <a:t>Feedback offered to all applicants</a:t>
            </a:r>
          </a:p>
          <a:p>
            <a:pPr marL="0" indent="0" algn="just">
              <a:lnSpc>
                <a:spcPct val="120000"/>
              </a:lnSpc>
              <a:spcBef>
                <a:spcPts val="0"/>
              </a:spcBef>
              <a:buSzPts val="2800"/>
              <a:buNone/>
            </a:pPr>
            <a:endParaRPr lang="en-GB" sz="2000" dirty="0">
              <a:latin typeface="Calibri" panose="020F0502020204030204" pitchFamily="34" charset="0"/>
              <a:cs typeface="Calibri" panose="020F0502020204030204" pitchFamily="34" charset="0"/>
            </a:endParaRPr>
          </a:p>
          <a:p>
            <a:pPr marL="514350" indent="-285750"/>
            <a:endParaRPr lang="en-GB" sz="2000" u="none" strike="noStrike" dirty="0">
              <a:latin typeface="Calibri" panose="020F0502020204030204" pitchFamily="34" charset="0"/>
              <a:cs typeface="Calibri" panose="020F0502020204030204" pitchFamily="34" charset="0"/>
              <a:sym typeface="Calibri"/>
            </a:endParaRPr>
          </a:p>
          <a:p>
            <a:pPr marL="457200" lvl="0" indent="-228600" algn="l" rtl="0">
              <a:lnSpc>
                <a:spcPct val="90000"/>
              </a:lnSpc>
              <a:spcBef>
                <a:spcPts val="1000"/>
              </a:spcBef>
              <a:spcAft>
                <a:spcPts val="0"/>
              </a:spcAft>
              <a:buClr>
                <a:schemeClr val="dk1"/>
              </a:buClr>
              <a:buSzPts val="1800"/>
              <a:buNone/>
            </a:pPr>
            <a:endParaRPr lang="en-GB" sz="1800" dirty="0"/>
          </a:p>
          <a:p>
            <a:pPr marL="457200" lvl="0" indent="-228600" algn="l" rtl="0">
              <a:lnSpc>
                <a:spcPct val="90000"/>
              </a:lnSpc>
              <a:spcBef>
                <a:spcPts val="1000"/>
              </a:spcBef>
              <a:spcAft>
                <a:spcPts val="0"/>
              </a:spcAft>
              <a:buClr>
                <a:schemeClr val="dk1"/>
              </a:buClr>
              <a:buSzPts val="1800"/>
              <a:buNone/>
            </a:pPr>
            <a:endParaRPr dirty="0"/>
          </a:p>
        </p:txBody>
      </p:sp>
      <p:pic>
        <p:nvPicPr>
          <p:cNvPr id="106" name="Google Shape;106;p19"/>
          <p:cNvPicPr preferRelativeResize="0"/>
          <p:nvPr/>
        </p:nvPicPr>
        <p:blipFill rotWithShape="1">
          <a:blip r:embed="rId3">
            <a:alphaModFix/>
          </a:blip>
          <a:srcRect/>
          <a:stretch/>
        </p:blipFill>
        <p:spPr>
          <a:xfrm>
            <a:off x="309177" y="5534455"/>
            <a:ext cx="2509697" cy="1167009"/>
          </a:xfrm>
          <a:prstGeom prst="rect">
            <a:avLst/>
          </a:prstGeom>
          <a:noFill/>
          <a:ln>
            <a:noFill/>
          </a:ln>
        </p:spPr>
      </p:pic>
      <p:pic>
        <p:nvPicPr>
          <p:cNvPr id="107" name="Google Shape;107;p19" descr="Home - EPSRC website"/>
          <p:cNvPicPr preferRelativeResize="0"/>
          <p:nvPr/>
        </p:nvPicPr>
        <p:blipFill rotWithShape="1">
          <a:blip r:embed="rId4">
            <a:alphaModFix/>
          </a:blip>
          <a:srcRect/>
          <a:stretch/>
        </p:blipFill>
        <p:spPr>
          <a:xfrm>
            <a:off x="8921597" y="6003509"/>
            <a:ext cx="3181280" cy="79614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21"/>
          <p:cNvPicPr preferRelativeResize="0"/>
          <p:nvPr/>
        </p:nvPicPr>
        <p:blipFill rotWithShape="1">
          <a:blip r:embed="rId3">
            <a:alphaModFix/>
          </a:blip>
          <a:srcRect/>
          <a:stretch/>
        </p:blipFill>
        <p:spPr>
          <a:xfrm>
            <a:off x="309177" y="5534455"/>
            <a:ext cx="2509697" cy="1167009"/>
          </a:xfrm>
          <a:prstGeom prst="rect">
            <a:avLst/>
          </a:prstGeom>
          <a:noFill/>
          <a:ln>
            <a:noFill/>
          </a:ln>
        </p:spPr>
      </p:pic>
      <p:pic>
        <p:nvPicPr>
          <p:cNvPr id="130" name="Google Shape;130;p21" descr="Home - EPSRC website"/>
          <p:cNvPicPr preferRelativeResize="0"/>
          <p:nvPr/>
        </p:nvPicPr>
        <p:blipFill rotWithShape="1">
          <a:blip r:embed="rId4">
            <a:alphaModFix/>
          </a:blip>
          <a:srcRect/>
          <a:stretch/>
        </p:blipFill>
        <p:spPr>
          <a:xfrm>
            <a:off x="8921597" y="6003509"/>
            <a:ext cx="3181281" cy="796146"/>
          </a:xfrm>
          <a:prstGeom prst="rect">
            <a:avLst/>
          </a:prstGeom>
          <a:noFill/>
          <a:ln>
            <a:noFill/>
          </a:ln>
        </p:spPr>
      </p:pic>
      <p:graphicFrame>
        <p:nvGraphicFramePr>
          <p:cNvPr id="131" name="Google Shape;131;p21"/>
          <p:cNvGraphicFramePr/>
          <p:nvPr/>
        </p:nvGraphicFramePr>
        <p:xfrm>
          <a:off x="875449" y="621591"/>
          <a:ext cx="10217900" cy="4556755"/>
        </p:xfrm>
        <a:graphic>
          <a:graphicData uri="http://schemas.openxmlformats.org/drawingml/2006/table">
            <a:tbl>
              <a:tblPr firstRow="1" bandRow="1">
                <a:noFill/>
                <a:tableStyleId>{0EEE26FA-BC81-4549-8120-3D0BA98D2048}</a:tableStyleId>
              </a:tblPr>
              <a:tblGrid>
                <a:gridCol w="1116425">
                  <a:extLst>
                    <a:ext uri="{9D8B030D-6E8A-4147-A177-3AD203B41FA5}">
                      <a16:colId xmlns:a16="http://schemas.microsoft.com/office/drawing/2014/main" val="20000"/>
                    </a:ext>
                  </a:extLst>
                </a:gridCol>
                <a:gridCol w="4191650">
                  <a:extLst>
                    <a:ext uri="{9D8B030D-6E8A-4147-A177-3AD203B41FA5}">
                      <a16:colId xmlns:a16="http://schemas.microsoft.com/office/drawing/2014/main" val="20001"/>
                    </a:ext>
                  </a:extLst>
                </a:gridCol>
                <a:gridCol w="4909825">
                  <a:extLst>
                    <a:ext uri="{9D8B030D-6E8A-4147-A177-3AD203B41FA5}">
                      <a16:colId xmlns:a16="http://schemas.microsoft.com/office/drawing/2014/main" val="20002"/>
                    </a:ext>
                  </a:extLst>
                </a:gridCol>
              </a:tblGrid>
              <a:tr h="177800">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a:latin typeface="Calibri"/>
                          <a:ea typeface="Calibri"/>
                          <a:cs typeface="Calibri"/>
                          <a:sym typeface="Calibri"/>
                        </a:rPr>
                        <a:t>Funded Projects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0"/>
                  </a:ext>
                </a:extLst>
              </a:tr>
              <a:tr h="654400">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latin typeface="Calibri"/>
                          <a:ea typeface="Calibri"/>
                          <a:cs typeface="Calibri"/>
                          <a:sym typeface="Calibri"/>
                        </a:rPr>
                        <a:t>Pilot</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u="none" strike="noStrike" cap="none" dirty="0">
                          <a:latin typeface="Calibri"/>
                          <a:ea typeface="Calibri"/>
                          <a:cs typeface="Calibri"/>
                          <a:sym typeface="Calibri"/>
                        </a:rPr>
                        <a:t>Acoustic attenuation using advanced </a:t>
                      </a:r>
                      <a:r>
                        <a:rPr lang="en-GB" sz="1800" b="0" u="none" strike="noStrike" cap="none" dirty="0" err="1">
                          <a:latin typeface="Calibri"/>
                          <a:ea typeface="Calibri"/>
                          <a:cs typeface="Calibri"/>
                          <a:sym typeface="Calibri"/>
                        </a:rPr>
                        <a:t>nanoporous</a:t>
                      </a:r>
                      <a:r>
                        <a:rPr lang="en-GB" sz="1800" b="0" u="none" strike="noStrike" cap="none" dirty="0">
                          <a:latin typeface="Calibri"/>
                          <a:ea typeface="Calibri"/>
                          <a:cs typeface="Calibri"/>
                          <a:sym typeface="Calibri"/>
                        </a:rPr>
                        <a:t> materials</a:t>
                      </a:r>
                      <a:endParaRPr sz="1400" u="none" strike="noStrike" cap="none" dirty="0"/>
                    </a:p>
                  </a:txBody>
                  <a:tcPr marL="19050" marR="19050" marT="12700" marB="12700" anchor="b"/>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Dr Yueting Sun (Birmingham Lecturer in Mechanical Engineering, ECR)</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654400">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latin typeface="Calibri"/>
                          <a:ea typeface="Calibri"/>
                          <a:cs typeface="Calibri"/>
                          <a:sym typeface="Calibri"/>
                        </a:rPr>
                        <a:t>Pilot</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u="none" strike="noStrike" cap="none">
                          <a:latin typeface="Calibri"/>
                          <a:ea typeface="Calibri"/>
                          <a:cs typeface="Calibri"/>
                          <a:sym typeface="Calibri"/>
                        </a:rPr>
                        <a:t>Bioacoustic monitoring using drones</a:t>
                      </a:r>
                      <a:endParaRPr sz="1400" u="none" strike="noStrike" cap="none"/>
                    </a:p>
                  </a:txBody>
                  <a:tcPr marL="19050" marR="19050" marT="12700" marB="12700" anchor="b"/>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Dr Lin Wang (ECR Queen Mary University of London)</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r h="654400">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latin typeface="Calibri"/>
                          <a:ea typeface="Calibri"/>
                          <a:cs typeface="Calibri"/>
                          <a:sym typeface="Calibri"/>
                        </a:rPr>
                        <a:t>Pilot</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u="none" strike="noStrike" cap="none">
                          <a:latin typeface="Calibri"/>
                          <a:ea typeface="Calibri"/>
                          <a:cs typeface="Calibri"/>
                          <a:sym typeface="Calibri"/>
                        </a:rPr>
                        <a:t>Toward a Measure of Soundscape Dynamical Acoustic Complexity using Causal Analysis and AI</a:t>
                      </a:r>
                      <a:endParaRPr sz="1400" u="none" strike="noStrike" cap="none"/>
                    </a:p>
                  </a:txBody>
                  <a:tcPr marL="19050" marR="19050" marT="12700" marB="12700" anchor="b"/>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Dr Alice Eldridge (University of Sussex, Reader in Sonic Systems. (Ecoacoustics)</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3"/>
                  </a:ext>
                </a:extLst>
              </a:tr>
              <a:tr h="1227025">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latin typeface="Calibri"/>
                          <a:ea typeface="Calibri"/>
                          <a:cs typeface="Calibri"/>
                          <a:sym typeface="Calibri"/>
                        </a:rPr>
                        <a:t>Network</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Computational Acoustics in Industry Sandpit</a:t>
                      </a:r>
                      <a:endParaRPr sz="18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Nick Ovenden (UCL), Jon Hargreaves (Salford), Amelia Gully (York) and Andrew Gibbs (UCL).  Invite Mathematical Analysis SIG to join</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4"/>
                  </a:ext>
                </a:extLst>
              </a:tr>
              <a:tr h="654400">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latin typeface="Calibri"/>
                          <a:ea typeface="Calibri"/>
                          <a:cs typeface="Calibri"/>
                          <a:sym typeface="Calibri"/>
                        </a:rPr>
                        <a:t>Network</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Workshop on sound recording analysis</a:t>
                      </a:r>
                      <a:endParaRPr sz="18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chemeClr val="dk1"/>
                          </a:solidFill>
                          <a:latin typeface="Calibri"/>
                          <a:ea typeface="Calibri"/>
                          <a:cs typeface="Calibri"/>
                          <a:sym typeface="Calibri"/>
                        </a:rPr>
                        <a:t>Dr Jeremy </a:t>
                      </a:r>
                      <a:r>
                        <a:rPr lang="en-GB" sz="1800" b="0" i="0" u="none" strike="noStrike" cap="none" dirty="0" err="1">
                          <a:solidFill>
                            <a:schemeClr val="dk1"/>
                          </a:solidFill>
                          <a:latin typeface="Calibri"/>
                          <a:ea typeface="Calibri"/>
                          <a:cs typeface="Calibri"/>
                          <a:sym typeface="Calibri"/>
                        </a:rPr>
                        <a:t>Froidevaux</a:t>
                      </a:r>
                      <a:r>
                        <a:rPr lang="en-GB" sz="1800" b="0" i="0" u="none" strike="noStrike" cap="none" dirty="0">
                          <a:solidFill>
                            <a:schemeClr val="dk1"/>
                          </a:solidFill>
                          <a:latin typeface="Calibri"/>
                          <a:ea typeface="Calibri"/>
                          <a:cs typeface="Calibri"/>
                          <a:sym typeface="Calibri"/>
                        </a:rPr>
                        <a:t> (University of Stirling, ECR)</a:t>
                      </a:r>
                      <a:endParaRPr sz="1800" u="none" strike="noStrike" cap="none" dirty="0">
                        <a:latin typeface="Calibri"/>
                        <a:ea typeface="Calibri"/>
                        <a:cs typeface="Calibri"/>
                        <a:sym typeface="Calibri"/>
                      </a:endParaRPr>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25"/>
          <p:cNvPicPr preferRelativeResize="0"/>
          <p:nvPr/>
        </p:nvPicPr>
        <p:blipFill rotWithShape="1">
          <a:blip r:embed="rId3">
            <a:alphaModFix/>
          </a:blip>
          <a:srcRect/>
          <a:stretch/>
        </p:blipFill>
        <p:spPr>
          <a:xfrm>
            <a:off x="309177" y="5534455"/>
            <a:ext cx="2509697" cy="1167009"/>
          </a:xfrm>
          <a:prstGeom prst="rect">
            <a:avLst/>
          </a:prstGeom>
          <a:noFill/>
          <a:ln>
            <a:noFill/>
          </a:ln>
        </p:spPr>
      </p:pic>
      <p:pic>
        <p:nvPicPr>
          <p:cNvPr id="137" name="Google Shape;137;p25" descr="Home - EPSRC website"/>
          <p:cNvPicPr preferRelativeResize="0"/>
          <p:nvPr/>
        </p:nvPicPr>
        <p:blipFill rotWithShape="1">
          <a:blip r:embed="rId4">
            <a:alphaModFix/>
          </a:blip>
          <a:srcRect/>
          <a:stretch/>
        </p:blipFill>
        <p:spPr>
          <a:xfrm>
            <a:off x="8921597" y="6003509"/>
            <a:ext cx="3181281" cy="796146"/>
          </a:xfrm>
          <a:prstGeom prst="rect">
            <a:avLst/>
          </a:prstGeom>
          <a:noFill/>
          <a:ln>
            <a:noFill/>
          </a:ln>
        </p:spPr>
      </p:pic>
      <p:graphicFrame>
        <p:nvGraphicFramePr>
          <p:cNvPr id="138" name="Google Shape;138;p25"/>
          <p:cNvGraphicFramePr/>
          <p:nvPr/>
        </p:nvGraphicFramePr>
        <p:xfrm>
          <a:off x="956930" y="365126"/>
          <a:ext cx="10217900" cy="2218355"/>
        </p:xfrm>
        <a:graphic>
          <a:graphicData uri="http://schemas.openxmlformats.org/drawingml/2006/table">
            <a:tbl>
              <a:tblPr firstRow="1" bandRow="1">
                <a:noFill/>
                <a:tableStyleId>{0EEE26FA-BC81-4549-8120-3D0BA98D2048}</a:tableStyleId>
              </a:tblPr>
              <a:tblGrid>
                <a:gridCol w="1116425">
                  <a:extLst>
                    <a:ext uri="{9D8B030D-6E8A-4147-A177-3AD203B41FA5}">
                      <a16:colId xmlns:a16="http://schemas.microsoft.com/office/drawing/2014/main" val="20000"/>
                    </a:ext>
                  </a:extLst>
                </a:gridCol>
                <a:gridCol w="4181200">
                  <a:extLst>
                    <a:ext uri="{9D8B030D-6E8A-4147-A177-3AD203B41FA5}">
                      <a16:colId xmlns:a16="http://schemas.microsoft.com/office/drawing/2014/main" val="20001"/>
                    </a:ext>
                  </a:extLst>
                </a:gridCol>
                <a:gridCol w="4920275">
                  <a:extLst>
                    <a:ext uri="{9D8B030D-6E8A-4147-A177-3AD203B41FA5}">
                      <a16:colId xmlns:a16="http://schemas.microsoft.com/office/drawing/2014/main" val="20002"/>
                    </a:ext>
                  </a:extLst>
                </a:gridCol>
              </a:tblGrid>
              <a:tr h="450675">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a:latin typeface="Calibri"/>
                          <a:ea typeface="Calibri"/>
                          <a:cs typeface="Calibri"/>
                          <a:sym typeface="Calibri"/>
                        </a:rPr>
                        <a:t>Knowledge Transfer Projects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0"/>
                  </a:ext>
                </a:extLst>
              </a:tr>
              <a:tr h="1036150">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latin typeface="Calibri"/>
                          <a:ea typeface="Calibri"/>
                          <a:cs typeface="Calibri"/>
                          <a:sym typeface="Calibri"/>
                        </a:rPr>
                        <a:t>KT</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Developing best-practice guidelines to integrate long-term ecoacoustic methods into UK biodiversity monitoring</a:t>
                      </a:r>
                      <a:endParaRPr sz="18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Dr. Oliver Metcalf (Manchester Metropolitan ECR)</a:t>
                      </a:r>
                      <a:endParaRPr sz="18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450675">
                <a:tc>
                  <a:txBody>
                    <a:bodyPr/>
                    <a:lstStyle/>
                    <a:p>
                      <a:pPr marL="0" marR="0" lvl="0" indent="0" algn="l" rtl="0">
                        <a:lnSpc>
                          <a:spcPct val="100000"/>
                        </a:lnSpc>
                        <a:spcBef>
                          <a:spcPts val="0"/>
                        </a:spcBef>
                        <a:spcAft>
                          <a:spcPts val="0"/>
                        </a:spcAft>
                        <a:buClr>
                          <a:srgbClr val="000000"/>
                        </a:buClr>
                        <a:buSzPts val="1800"/>
                        <a:buFont typeface="Arial"/>
                        <a:buNone/>
                      </a:pPr>
                      <a:r>
                        <a:rPr lang="en-GB" sz="1800" u="none" strike="noStrike" cap="none">
                          <a:solidFill>
                            <a:schemeClr val="dk1"/>
                          </a:solidFill>
                          <a:latin typeface="Calibri"/>
                          <a:ea typeface="Calibri"/>
                          <a:cs typeface="Calibri"/>
                          <a:sym typeface="Calibri"/>
                        </a:rPr>
                        <a:t>KT</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Curved metasurfaces for healthcare uses</a:t>
                      </a:r>
                      <a:endParaRPr sz="180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Dr. Gianluca Memoli (University of Sussex)</a:t>
                      </a:r>
                      <a:endParaRPr sz="1800" u="none" strike="noStrike" cap="none">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dirty="0"/>
              <a:t>Workshops:</a:t>
            </a:r>
            <a:endParaRPr dirty="0"/>
          </a:p>
        </p:txBody>
      </p:sp>
      <p:sp>
        <p:nvSpPr>
          <p:cNvPr id="164" name="Google Shape;164;p28"/>
          <p:cNvSpPr txBox="1">
            <a:spLocks noGrp="1"/>
          </p:cNvSpPr>
          <p:nvPr>
            <p:ph type="body" idx="1"/>
          </p:nvPr>
        </p:nvSpPr>
        <p:spPr>
          <a:xfrm>
            <a:off x="838200" y="1437040"/>
            <a:ext cx="10515600" cy="4351200"/>
          </a:xfrm>
          <a:prstGeom prst="rect">
            <a:avLst/>
          </a:prstGeom>
          <a:noFill/>
          <a:ln>
            <a:noFill/>
          </a:ln>
        </p:spPr>
        <p:txBody>
          <a:bodyPr spcFirstLastPara="1" wrap="square" lIns="91425" tIns="45700" rIns="91425" bIns="45700" anchor="t" anchorCtr="0">
            <a:noAutofit/>
          </a:bodyPr>
          <a:lstStyle/>
          <a:p>
            <a:pPr marL="800100" lvl="1" indent="-342900" algn="just" rtl="0">
              <a:lnSpc>
                <a:spcPct val="150000"/>
              </a:lnSpc>
              <a:spcBef>
                <a:spcPts val="0"/>
              </a:spcBef>
              <a:spcAft>
                <a:spcPts val="0"/>
              </a:spcAft>
              <a:buSzPts val="2800"/>
              <a:buChar char="•"/>
            </a:pPr>
            <a:r>
              <a:rPr lang="en-GB" dirty="0"/>
              <a:t>Build research communities </a:t>
            </a:r>
          </a:p>
          <a:p>
            <a:pPr marL="800100" lvl="1" indent="-342900" algn="just" rtl="0">
              <a:lnSpc>
                <a:spcPct val="150000"/>
              </a:lnSpc>
              <a:spcBef>
                <a:spcPts val="0"/>
              </a:spcBef>
              <a:spcAft>
                <a:spcPts val="0"/>
              </a:spcAft>
              <a:buSzPts val="2800"/>
              <a:buChar char="•"/>
            </a:pPr>
            <a:r>
              <a:rPr lang="en-GB" dirty="0"/>
              <a:t>Develop new innovative ideas</a:t>
            </a:r>
          </a:p>
          <a:p>
            <a:pPr marL="800100" lvl="1" indent="-342900" algn="just" rtl="0">
              <a:lnSpc>
                <a:spcPct val="150000"/>
              </a:lnSpc>
              <a:spcBef>
                <a:spcPts val="0"/>
              </a:spcBef>
              <a:spcAft>
                <a:spcPts val="0"/>
              </a:spcAft>
              <a:buSzPts val="2800"/>
              <a:buChar char="•"/>
            </a:pPr>
            <a:r>
              <a:rPr lang="en-GB" dirty="0">
                <a:latin typeface="Calibri"/>
                <a:ea typeface="Calibri"/>
                <a:cs typeface="Calibri"/>
                <a:sym typeface="Calibri"/>
              </a:rPr>
              <a:t>Aid proposals to align with the acoustic priorities</a:t>
            </a:r>
          </a:p>
          <a:p>
            <a:pPr marL="800100" lvl="1" indent="-342900" algn="just" rtl="0">
              <a:lnSpc>
                <a:spcPct val="150000"/>
              </a:lnSpc>
              <a:spcBef>
                <a:spcPts val="0"/>
              </a:spcBef>
              <a:spcAft>
                <a:spcPts val="0"/>
              </a:spcAft>
              <a:buSzPts val="2800"/>
              <a:buChar char="•"/>
            </a:pPr>
            <a:r>
              <a:rPr lang="en-GB" dirty="0"/>
              <a:t>8</a:t>
            </a:r>
            <a:r>
              <a:rPr lang="en-GB" baseline="30000" dirty="0"/>
              <a:t>th</a:t>
            </a:r>
            <a:r>
              <a:rPr lang="en-GB" dirty="0"/>
              <a:t> and 13</a:t>
            </a:r>
            <a:r>
              <a:rPr lang="en-GB" baseline="30000" dirty="0"/>
              <a:t>th</a:t>
            </a:r>
            <a:r>
              <a:rPr lang="en-GB" dirty="0"/>
              <a:t> September (same event run twice)</a:t>
            </a:r>
          </a:p>
          <a:p>
            <a:pPr marL="800100" lvl="1" algn="just">
              <a:lnSpc>
                <a:spcPct val="150000"/>
              </a:lnSpc>
              <a:spcBef>
                <a:spcPts val="0"/>
              </a:spcBef>
              <a:buSzPts val="2800"/>
            </a:pPr>
            <a:r>
              <a:rPr lang="en-GB" dirty="0"/>
              <a:t>Application  - Opens 27</a:t>
            </a:r>
            <a:r>
              <a:rPr lang="en-GB" baseline="30000" dirty="0"/>
              <a:t>th</a:t>
            </a:r>
            <a:r>
              <a:rPr lang="en-GB" dirty="0"/>
              <a:t> June closing 8</a:t>
            </a:r>
            <a:r>
              <a:rPr lang="en-GB" baseline="30000" dirty="0"/>
              <a:t>th</a:t>
            </a:r>
            <a:r>
              <a:rPr lang="en-GB" dirty="0"/>
              <a:t> July</a:t>
            </a:r>
          </a:p>
          <a:p>
            <a:pPr marL="1257300" lvl="2" algn="just">
              <a:lnSpc>
                <a:spcPct val="150000"/>
              </a:lnSpc>
              <a:spcBef>
                <a:spcPts val="0"/>
              </a:spcBef>
              <a:buSzPts val="2800"/>
            </a:pPr>
            <a:r>
              <a:rPr lang="en-GB" dirty="0"/>
              <a:t>Application via UKAN+ website</a:t>
            </a:r>
          </a:p>
          <a:p>
            <a:pPr marL="1257300" lvl="2" algn="just">
              <a:lnSpc>
                <a:spcPct val="150000"/>
              </a:lnSpc>
              <a:spcBef>
                <a:spcPts val="0"/>
              </a:spcBef>
              <a:buSzPts val="2800"/>
            </a:pPr>
            <a:r>
              <a:rPr lang="en-GB" dirty="0"/>
              <a:t>Blind application assessment/Limited in number</a:t>
            </a:r>
          </a:p>
          <a:p>
            <a:pPr marL="914400" lvl="2" indent="0" algn="just">
              <a:lnSpc>
                <a:spcPct val="150000"/>
              </a:lnSpc>
              <a:spcBef>
                <a:spcPts val="0"/>
              </a:spcBef>
              <a:buSzPts val="2800"/>
              <a:buNone/>
            </a:pPr>
            <a:endParaRPr dirty="0"/>
          </a:p>
          <a:p>
            <a:pPr marL="800100" lvl="1" indent="-165100" algn="just" rtl="0">
              <a:lnSpc>
                <a:spcPct val="150000"/>
              </a:lnSpc>
              <a:spcBef>
                <a:spcPts val="0"/>
              </a:spcBef>
              <a:spcAft>
                <a:spcPts val="0"/>
              </a:spcAft>
              <a:buSzPts val="2800"/>
              <a:buNone/>
            </a:pPr>
            <a:endParaRPr dirty="0"/>
          </a:p>
          <a:p>
            <a:pPr marL="800100" lvl="1" indent="-165100" algn="just" rtl="0">
              <a:lnSpc>
                <a:spcPct val="150000"/>
              </a:lnSpc>
              <a:spcBef>
                <a:spcPts val="0"/>
              </a:spcBef>
              <a:spcAft>
                <a:spcPts val="0"/>
              </a:spcAft>
              <a:buSzPts val="2800"/>
              <a:buNone/>
            </a:pPr>
            <a:endParaRPr dirty="0"/>
          </a:p>
          <a:p>
            <a:pPr marL="457200" lvl="1" indent="0" algn="just" rtl="0">
              <a:lnSpc>
                <a:spcPct val="150000"/>
              </a:lnSpc>
              <a:spcBef>
                <a:spcPts val="0"/>
              </a:spcBef>
              <a:spcAft>
                <a:spcPts val="0"/>
              </a:spcAft>
              <a:buSzPts val="2800"/>
              <a:buNone/>
            </a:pPr>
            <a:r>
              <a:rPr lang="en-GB" dirty="0"/>
              <a:t>	</a:t>
            </a:r>
            <a:endParaRPr dirty="0"/>
          </a:p>
        </p:txBody>
      </p:sp>
      <p:pic>
        <p:nvPicPr>
          <p:cNvPr id="165" name="Google Shape;165;p28"/>
          <p:cNvPicPr preferRelativeResize="0"/>
          <p:nvPr/>
        </p:nvPicPr>
        <p:blipFill rotWithShape="1">
          <a:blip r:embed="rId3">
            <a:alphaModFix/>
          </a:blip>
          <a:srcRect/>
          <a:stretch/>
        </p:blipFill>
        <p:spPr>
          <a:xfrm>
            <a:off x="309177" y="5534455"/>
            <a:ext cx="2509697" cy="1167009"/>
          </a:xfrm>
          <a:prstGeom prst="rect">
            <a:avLst/>
          </a:prstGeom>
          <a:noFill/>
          <a:ln>
            <a:noFill/>
          </a:ln>
        </p:spPr>
      </p:pic>
      <p:pic>
        <p:nvPicPr>
          <p:cNvPr id="166" name="Google Shape;166;p28" descr="Home - EPSRC website"/>
          <p:cNvPicPr preferRelativeResize="0"/>
          <p:nvPr/>
        </p:nvPicPr>
        <p:blipFill rotWithShape="1">
          <a:blip r:embed="rId4">
            <a:alphaModFix/>
          </a:blip>
          <a:srcRect/>
          <a:stretch/>
        </p:blipFill>
        <p:spPr>
          <a:xfrm>
            <a:off x="8921597" y="6003509"/>
            <a:ext cx="3181280" cy="79614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3"/>
          <p:cNvSpPr txBox="1">
            <a:spLocks noGrp="1"/>
          </p:cNvSpPr>
          <p:nvPr>
            <p:ph type="title"/>
          </p:nvPr>
        </p:nvSpPr>
        <p:spPr>
          <a:xfrm>
            <a:off x="389000" y="246700"/>
            <a:ext cx="11659800" cy="1292700"/>
          </a:xfrm>
          <a:prstGeom prst="rect">
            <a:avLst/>
          </a:prstGeom>
          <a:noFill/>
          <a:ln>
            <a:noFill/>
          </a:ln>
        </p:spPr>
        <p:txBody>
          <a:bodyPr spcFirstLastPara="1" wrap="square" lIns="91425" tIns="45700" rIns="91425" bIns="45700" anchor="ctr" anchorCtr="0">
            <a:normAutofit/>
          </a:bodyPr>
          <a:lstStyle/>
          <a:p>
            <a:pPr marL="0" lvl="0" indent="0" algn="just" rtl="0">
              <a:lnSpc>
                <a:spcPct val="90000"/>
              </a:lnSpc>
              <a:spcBef>
                <a:spcPts val="1000"/>
              </a:spcBef>
              <a:spcAft>
                <a:spcPts val="0"/>
              </a:spcAft>
              <a:buSzPts val="1800"/>
              <a:buNone/>
            </a:pPr>
            <a:r>
              <a:rPr lang="en-GB" sz="2800"/>
              <a:t>UKAN+ funding application process</a:t>
            </a:r>
            <a:endParaRPr/>
          </a:p>
        </p:txBody>
      </p:sp>
      <p:sp>
        <p:nvSpPr>
          <p:cNvPr id="221" name="Google Shape;221;p23"/>
          <p:cNvSpPr txBox="1"/>
          <p:nvPr/>
        </p:nvSpPr>
        <p:spPr>
          <a:xfrm>
            <a:off x="838200" y="1685723"/>
            <a:ext cx="10515600" cy="4351200"/>
          </a:xfrm>
          <a:prstGeom prst="rect">
            <a:avLst/>
          </a:prstGeom>
          <a:noFill/>
          <a:ln>
            <a:noFill/>
          </a:ln>
        </p:spPr>
        <p:txBody>
          <a:bodyPr spcFirstLastPara="1" wrap="square" lIns="91425" tIns="45700" rIns="91425" bIns="45700" anchor="t" anchorCtr="0">
            <a:normAutofit/>
          </a:bodyPr>
          <a:lstStyle/>
          <a:p>
            <a:pPr marL="457200" marR="0" lvl="0" indent="0" algn="just" rtl="0">
              <a:lnSpc>
                <a:spcPct val="90000"/>
              </a:lnSpc>
              <a:spcBef>
                <a:spcPts val="10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22" name="Google Shape;222;p23"/>
          <p:cNvPicPr preferRelativeResize="0"/>
          <p:nvPr/>
        </p:nvPicPr>
        <p:blipFill rotWithShape="1">
          <a:blip r:embed="rId3">
            <a:alphaModFix/>
          </a:blip>
          <a:srcRect/>
          <a:stretch/>
        </p:blipFill>
        <p:spPr>
          <a:xfrm>
            <a:off x="309177" y="5534455"/>
            <a:ext cx="2509697" cy="1167009"/>
          </a:xfrm>
          <a:prstGeom prst="rect">
            <a:avLst/>
          </a:prstGeom>
          <a:noFill/>
          <a:ln>
            <a:noFill/>
          </a:ln>
        </p:spPr>
      </p:pic>
      <p:pic>
        <p:nvPicPr>
          <p:cNvPr id="223" name="Google Shape;223;p23" descr="Home - EPSRC website"/>
          <p:cNvPicPr preferRelativeResize="0"/>
          <p:nvPr/>
        </p:nvPicPr>
        <p:blipFill rotWithShape="1">
          <a:blip r:embed="rId4">
            <a:alphaModFix/>
          </a:blip>
          <a:srcRect/>
          <a:stretch/>
        </p:blipFill>
        <p:spPr>
          <a:xfrm>
            <a:off x="8921597" y="6003509"/>
            <a:ext cx="3181280" cy="796146"/>
          </a:xfrm>
          <a:prstGeom prst="rect">
            <a:avLst/>
          </a:prstGeom>
          <a:noFill/>
          <a:ln>
            <a:noFill/>
          </a:ln>
        </p:spPr>
      </p:pic>
      <p:grpSp>
        <p:nvGrpSpPr>
          <p:cNvPr id="224" name="Google Shape;224;p23"/>
          <p:cNvGrpSpPr/>
          <p:nvPr/>
        </p:nvGrpSpPr>
        <p:grpSpPr>
          <a:xfrm>
            <a:off x="788850" y="1334307"/>
            <a:ext cx="10515598" cy="4347188"/>
            <a:chOff x="0" y="2057"/>
            <a:chExt cx="10515598" cy="4347188"/>
          </a:xfrm>
        </p:grpSpPr>
        <p:sp>
          <p:nvSpPr>
            <p:cNvPr id="225" name="Google Shape;225;p23"/>
            <p:cNvSpPr/>
            <p:nvPr/>
          </p:nvSpPr>
          <p:spPr>
            <a:xfrm rot="5400000">
              <a:off x="-236706" y="238907"/>
              <a:ext cx="1578600" cy="1104900"/>
            </a:xfrm>
            <a:prstGeom prst="chevron">
              <a:avLst>
                <a:gd name="adj" fmla="val 5000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23"/>
            <p:cNvSpPr txBox="1"/>
            <p:nvPr/>
          </p:nvSpPr>
          <p:spPr>
            <a:xfrm>
              <a:off x="0" y="554579"/>
              <a:ext cx="1104900" cy="473700"/>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rgbClr val="FFFFFF"/>
                </a:buClr>
                <a:buSzPts val="1600"/>
                <a:buFont typeface="Calibri"/>
                <a:buNone/>
              </a:pPr>
              <a:r>
                <a:rPr lang="en-GB" sz="1600" b="0" i="0" u="none" strike="noStrike" cap="none">
                  <a:solidFill>
                    <a:srgbClr val="FFFFFF"/>
                  </a:solidFill>
                  <a:latin typeface="Calibri"/>
                  <a:ea typeface="Calibri"/>
                  <a:cs typeface="Calibri"/>
                  <a:sym typeface="Calibri"/>
                </a:rPr>
                <a:t>Call Opens</a:t>
              </a:r>
              <a:endParaRPr sz="1400" b="0" i="0" u="none" strike="noStrike" cap="none">
                <a:solidFill>
                  <a:srgbClr val="000000"/>
                </a:solidFill>
                <a:latin typeface="Arial"/>
                <a:ea typeface="Arial"/>
                <a:cs typeface="Arial"/>
                <a:sym typeface="Arial"/>
              </a:endParaRPr>
            </a:p>
          </p:txBody>
        </p:sp>
        <p:sp>
          <p:nvSpPr>
            <p:cNvPr id="227" name="Google Shape;227;p23"/>
            <p:cNvSpPr/>
            <p:nvPr/>
          </p:nvSpPr>
          <p:spPr>
            <a:xfrm rot="5400000">
              <a:off x="5297248" y="-4190291"/>
              <a:ext cx="1026000" cy="9410700"/>
            </a:xfrm>
            <a:prstGeom prst="round2SameRect">
              <a:avLst>
                <a:gd name="adj1" fmla="val 16667"/>
                <a:gd name="adj2" fmla="val 0"/>
              </a:avLst>
            </a:prstGeom>
            <a:solidFill>
              <a:srgbClr val="FFFFFF">
                <a:alpha val="87843"/>
              </a:srgbClr>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23"/>
            <p:cNvSpPr txBox="1"/>
            <p:nvPr/>
          </p:nvSpPr>
          <p:spPr>
            <a:xfrm>
              <a:off x="1105044" y="52149"/>
              <a:ext cx="9360600" cy="925800"/>
            </a:xfrm>
            <a:prstGeom prst="rect">
              <a:avLst/>
            </a:prstGeom>
            <a:noFill/>
            <a:ln>
              <a:noFill/>
            </a:ln>
          </p:spPr>
          <p:txBody>
            <a:bodyPr spcFirstLastPara="1" wrap="square" lIns="99550" tIns="8875" rIns="8875" bIns="8875" anchor="ctr" anchorCtr="0">
              <a:noAutofit/>
            </a:bodyPr>
            <a:lstStyle/>
            <a:p>
              <a:pPr marL="114300" marR="0" lvl="1" indent="-114300" algn="l" rtl="0">
                <a:lnSpc>
                  <a:spcPct val="90000"/>
                </a:lnSpc>
                <a:spcBef>
                  <a:spcPts val="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Call will be advertised on UKAN+ website and open for 6 weeks.</a:t>
              </a:r>
              <a:endParaRPr sz="1400" b="0" i="0" u="none" strike="noStrike" cap="none">
                <a:solidFill>
                  <a:srgbClr val="000000"/>
                </a:solidFill>
                <a:latin typeface="Calibri"/>
                <a:ea typeface="Calibri"/>
                <a:cs typeface="Calibri"/>
                <a:sym typeface="Calibri"/>
              </a:endParaRPr>
            </a:p>
            <a:p>
              <a:pPr marL="114300" marR="0" lvl="1" indent="-114300" algn="l" rtl="0">
                <a:lnSpc>
                  <a:spcPct val="90000"/>
                </a:lnSpc>
                <a:spcBef>
                  <a:spcPts val="210"/>
                </a:spcBef>
                <a:spcAft>
                  <a:spcPts val="0"/>
                </a:spcAft>
                <a:buClr>
                  <a:srgbClr val="000000"/>
                </a:buClr>
                <a:buSzPts val="1400"/>
                <a:buFont typeface="Calibri"/>
                <a:buChar char="•"/>
              </a:pPr>
              <a:r>
                <a:rPr lang="en-GB" sz="1400" b="0" i="0" u="none" strike="noStrike" cap="none">
                  <a:solidFill>
                    <a:schemeClr val="dk1"/>
                  </a:solidFill>
                  <a:latin typeface="Calibri"/>
                  <a:ea typeface="Calibri"/>
                  <a:cs typeface="Calibri"/>
                  <a:sym typeface="Calibri"/>
                </a:rPr>
                <a:t>Collaborative</a:t>
              </a:r>
              <a:r>
                <a:rPr lang="en-GB" sz="1400" b="0" i="0" u="none" strike="noStrike" cap="none">
                  <a:solidFill>
                    <a:srgbClr val="3C78D8"/>
                  </a:solidFill>
                  <a:latin typeface="Calibri"/>
                  <a:ea typeface="Calibri"/>
                  <a:cs typeface="Calibri"/>
                  <a:sym typeface="Calibri"/>
                </a:rPr>
                <a:t> </a:t>
              </a:r>
              <a:r>
                <a:rPr lang="en-GB" sz="1400" b="0" i="0" u="none" strike="noStrike" cap="none">
                  <a:solidFill>
                    <a:srgbClr val="000000"/>
                  </a:solidFill>
                  <a:latin typeface="Calibri"/>
                  <a:ea typeface="Calibri"/>
                  <a:cs typeface="Calibri"/>
                  <a:sym typeface="Calibri"/>
                </a:rPr>
                <a:t>workshop to support bid/proposal writing. (Limited places). </a:t>
              </a:r>
              <a:r>
                <a:rPr lang="en-GB" sz="1400" b="0" i="0" u="none" strike="noStrike" cap="none">
                  <a:solidFill>
                    <a:schemeClr val="dk1"/>
                  </a:solidFill>
                  <a:latin typeface="Calibri"/>
                  <a:ea typeface="Calibri"/>
                  <a:cs typeface="Calibri"/>
                  <a:sym typeface="Calibri"/>
                </a:rPr>
                <a:t>Collaboration with </a:t>
              </a:r>
              <a:r>
                <a:rPr lang="en-GB" sz="1400" b="0" i="0" u="sng" strike="noStrike" cap="none">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The Collective</a:t>
              </a:r>
              <a:endParaRPr sz="1400" b="0" i="0" u="none" strike="noStrike" cap="none">
                <a:solidFill>
                  <a:schemeClr val="dk1"/>
                </a:solidFill>
                <a:latin typeface="Calibri"/>
                <a:ea typeface="Calibri"/>
                <a:cs typeface="Calibri"/>
                <a:sym typeface="Calibri"/>
              </a:endParaRPr>
            </a:p>
            <a:p>
              <a:pPr marL="114300" marR="0" lvl="1" indent="-114300" algn="l" rtl="0">
                <a:lnSpc>
                  <a:spcPct val="90000"/>
                </a:lnSpc>
                <a:spcBef>
                  <a:spcPts val="21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Application form submitted via UKAN+ website</a:t>
              </a:r>
              <a:r>
                <a:rPr lang="en-GB" sz="1400" b="0" i="0" u="none" strike="noStrike" cap="none">
                  <a:solidFill>
                    <a:schemeClr val="dk1"/>
                  </a:solidFill>
                  <a:latin typeface="Calibri"/>
                  <a:ea typeface="Calibri"/>
                  <a:cs typeface="Calibri"/>
                  <a:sym typeface="Calibri"/>
                </a:rPr>
                <a:t>. 3 Forms. Part 1 - PI details. Part 2 - Proposal. Part 3 - EDI</a:t>
              </a:r>
              <a:endParaRPr sz="1400" b="0" i="0" u="none" strike="noStrike" cap="none">
                <a:solidFill>
                  <a:schemeClr val="dk1"/>
                </a:solidFill>
                <a:latin typeface="Calibri"/>
                <a:ea typeface="Calibri"/>
                <a:cs typeface="Calibri"/>
                <a:sym typeface="Calibri"/>
              </a:endParaRPr>
            </a:p>
          </p:txBody>
        </p:sp>
        <p:sp>
          <p:nvSpPr>
            <p:cNvPr id="229" name="Google Shape;229;p23"/>
            <p:cNvSpPr/>
            <p:nvPr/>
          </p:nvSpPr>
          <p:spPr>
            <a:xfrm rot="5400000">
              <a:off x="-236706" y="1623201"/>
              <a:ext cx="1578600" cy="1104900"/>
            </a:xfrm>
            <a:prstGeom prst="chevron">
              <a:avLst>
                <a:gd name="adj" fmla="val 50000"/>
              </a:avLst>
            </a:prstGeom>
            <a:solidFill>
              <a:srgbClr val="4CC38C"/>
            </a:solidFill>
            <a:ln w="12700" cap="flat" cmpd="sng">
              <a:solidFill>
                <a:srgbClr val="4CC38C"/>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0" name="Google Shape;230;p23"/>
            <p:cNvSpPr txBox="1"/>
            <p:nvPr/>
          </p:nvSpPr>
          <p:spPr>
            <a:xfrm>
              <a:off x="0" y="1938873"/>
              <a:ext cx="1104900" cy="473700"/>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rgbClr val="FFFFFF"/>
                </a:buClr>
                <a:buSzPts val="1600"/>
                <a:buFont typeface="Calibri"/>
                <a:buNone/>
              </a:pPr>
              <a:r>
                <a:rPr lang="en-GB" sz="1600" b="0" i="0" u="none" strike="noStrike" cap="none">
                  <a:solidFill>
                    <a:srgbClr val="FFFFFF"/>
                  </a:solidFill>
                  <a:latin typeface="Calibri"/>
                  <a:ea typeface="Calibri"/>
                  <a:cs typeface="Calibri"/>
                  <a:sym typeface="Calibri"/>
                </a:rPr>
                <a:t>Call Assessment</a:t>
              </a:r>
              <a:endParaRPr sz="1400" b="0" i="0" u="none" strike="noStrike" cap="none">
                <a:solidFill>
                  <a:srgbClr val="000000"/>
                </a:solidFill>
                <a:latin typeface="Arial"/>
                <a:ea typeface="Arial"/>
                <a:cs typeface="Arial"/>
                <a:sym typeface="Arial"/>
              </a:endParaRPr>
            </a:p>
          </p:txBody>
        </p:sp>
        <p:sp>
          <p:nvSpPr>
            <p:cNvPr id="231" name="Google Shape;231;p23"/>
            <p:cNvSpPr/>
            <p:nvPr/>
          </p:nvSpPr>
          <p:spPr>
            <a:xfrm rot="5400000">
              <a:off x="5297248" y="-2805997"/>
              <a:ext cx="1026000" cy="9410700"/>
            </a:xfrm>
            <a:prstGeom prst="round2SameRect">
              <a:avLst>
                <a:gd name="adj1" fmla="val 16667"/>
                <a:gd name="adj2" fmla="val 0"/>
              </a:avLst>
            </a:prstGeom>
            <a:solidFill>
              <a:srgbClr val="FFFFFF">
                <a:alpha val="87843"/>
              </a:srgbClr>
            </a:solidFill>
            <a:ln w="12700" cap="flat" cmpd="sng">
              <a:solidFill>
                <a:srgbClr val="4CC38C"/>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p23"/>
            <p:cNvSpPr txBox="1"/>
            <p:nvPr/>
          </p:nvSpPr>
          <p:spPr>
            <a:xfrm>
              <a:off x="1105044" y="1436443"/>
              <a:ext cx="9360600" cy="925800"/>
            </a:xfrm>
            <a:prstGeom prst="rect">
              <a:avLst/>
            </a:prstGeom>
            <a:noFill/>
            <a:ln>
              <a:noFill/>
            </a:ln>
          </p:spPr>
          <p:txBody>
            <a:bodyPr spcFirstLastPara="1" wrap="square" lIns="99550" tIns="8875" rIns="8875" bIns="8875" anchor="ctr" anchorCtr="0">
              <a:noAutofit/>
            </a:bodyPr>
            <a:lstStyle/>
            <a:p>
              <a:pPr marL="114300" marR="0" lvl="1" indent="-114300" algn="l" rtl="0">
                <a:lnSpc>
                  <a:spcPct val="90000"/>
                </a:lnSpc>
                <a:spcBef>
                  <a:spcPts val="0"/>
                </a:spcBef>
                <a:spcAft>
                  <a:spcPts val="0"/>
                </a:spcAft>
                <a:buClr>
                  <a:srgbClr val="000000"/>
                </a:buClr>
                <a:buSzPts val="1400"/>
                <a:buFont typeface="Calibri"/>
                <a:buChar char="•"/>
              </a:pPr>
              <a:r>
                <a:rPr lang="en-GB" sz="1400" b="0" i="0" u="none" strike="noStrike" cap="none" dirty="0">
                  <a:solidFill>
                    <a:srgbClr val="000000"/>
                  </a:solidFill>
                  <a:latin typeface="Calibri"/>
                  <a:ea typeface="Calibri"/>
                  <a:cs typeface="Calibri"/>
                  <a:sym typeface="Calibri"/>
                </a:rPr>
                <a:t>Initial sift by Network Manager (Ensure criteria including roadmap and scope are met)</a:t>
              </a:r>
              <a:endParaRPr sz="1400" b="0" i="0" u="none" strike="noStrike" cap="none" dirty="0">
                <a:solidFill>
                  <a:srgbClr val="000000"/>
                </a:solidFill>
                <a:latin typeface="Calibri"/>
                <a:ea typeface="Calibri"/>
                <a:cs typeface="Calibri"/>
                <a:sym typeface="Calibri"/>
              </a:endParaRPr>
            </a:p>
            <a:p>
              <a:pPr marL="114300" marR="0" lvl="1" indent="-114300" algn="l" rtl="0">
                <a:lnSpc>
                  <a:spcPct val="90000"/>
                </a:lnSpc>
                <a:spcBef>
                  <a:spcPts val="210"/>
                </a:spcBef>
                <a:spcAft>
                  <a:spcPts val="0"/>
                </a:spcAft>
                <a:buClr>
                  <a:srgbClr val="000000"/>
                </a:buClr>
                <a:buSzPts val="1400"/>
                <a:buFont typeface="Calibri"/>
                <a:buChar char="•"/>
              </a:pPr>
              <a:r>
                <a:rPr lang="en-GB" sz="1400" b="0" i="0" u="none" strike="noStrike" cap="none" dirty="0">
                  <a:solidFill>
                    <a:srgbClr val="000000"/>
                  </a:solidFill>
                  <a:latin typeface="Calibri"/>
                  <a:ea typeface="Calibri"/>
                  <a:cs typeface="Calibri"/>
                  <a:sym typeface="Calibri"/>
                </a:rPr>
                <a:t>Assessment by 3 Assessors (Senior academic/Industry/EC). </a:t>
              </a:r>
            </a:p>
            <a:p>
              <a:pPr marL="114300" marR="0" lvl="1" indent="-114300" algn="l" rtl="0">
                <a:lnSpc>
                  <a:spcPct val="90000"/>
                </a:lnSpc>
                <a:spcBef>
                  <a:spcPts val="210"/>
                </a:spcBef>
                <a:spcAft>
                  <a:spcPts val="0"/>
                </a:spcAft>
                <a:buClr>
                  <a:srgbClr val="000000"/>
                </a:buClr>
                <a:buSzPts val="1400"/>
                <a:buFont typeface="Calibri"/>
                <a:buChar char="•"/>
              </a:pPr>
              <a:r>
                <a:rPr lang="en-GB" sz="1400" b="0" i="0" u="none" strike="noStrike" cap="none" dirty="0">
                  <a:solidFill>
                    <a:srgbClr val="000000"/>
                  </a:solidFill>
                  <a:latin typeface="Calibri"/>
                  <a:ea typeface="Calibri"/>
                  <a:cs typeface="Calibri"/>
                  <a:sym typeface="Calibri"/>
                </a:rPr>
                <a:t>If large number of applications are approved after above, panel pitch/presentation.</a:t>
              </a:r>
              <a:endParaRPr sz="1400" b="0" i="0" u="none" strike="noStrike" cap="none" dirty="0">
                <a:solidFill>
                  <a:srgbClr val="000000"/>
                </a:solidFill>
                <a:latin typeface="Calibri"/>
                <a:ea typeface="Calibri"/>
                <a:cs typeface="Calibri"/>
                <a:sym typeface="Calibri"/>
              </a:endParaRPr>
            </a:p>
            <a:p>
              <a:pPr marL="114300" marR="0" lvl="1" indent="-114300" algn="l" rtl="0">
                <a:lnSpc>
                  <a:spcPct val="90000"/>
                </a:lnSpc>
                <a:spcBef>
                  <a:spcPts val="210"/>
                </a:spcBef>
                <a:spcAft>
                  <a:spcPts val="0"/>
                </a:spcAft>
                <a:buClr>
                  <a:srgbClr val="000000"/>
                </a:buClr>
                <a:buSzPts val="1400"/>
                <a:buFont typeface="Calibri"/>
                <a:buChar char="•"/>
              </a:pPr>
              <a:r>
                <a:rPr lang="en-GB" sz="1400" b="0" i="0" u="none" strike="noStrike" cap="none" dirty="0">
                  <a:solidFill>
                    <a:srgbClr val="000000"/>
                  </a:solidFill>
                  <a:latin typeface="Calibri"/>
                  <a:ea typeface="Calibri"/>
                  <a:cs typeface="Calibri"/>
                  <a:sym typeface="Calibri"/>
                </a:rPr>
                <a:t>Decision communicated and announced within 6 weeks from close of call.  </a:t>
              </a:r>
              <a:endParaRPr sz="1400" b="0" i="0" u="none" strike="noStrike" cap="none" dirty="0">
                <a:solidFill>
                  <a:srgbClr val="000000"/>
                </a:solidFill>
                <a:latin typeface="Calibri"/>
                <a:ea typeface="Calibri"/>
                <a:cs typeface="Calibri"/>
                <a:sym typeface="Calibri"/>
              </a:endParaRPr>
            </a:p>
          </p:txBody>
        </p:sp>
        <p:sp>
          <p:nvSpPr>
            <p:cNvPr id="233" name="Google Shape;233;p23"/>
            <p:cNvSpPr/>
            <p:nvPr/>
          </p:nvSpPr>
          <p:spPr>
            <a:xfrm rot="5400000">
              <a:off x="-236706" y="3007495"/>
              <a:ext cx="1578600" cy="1104900"/>
            </a:xfrm>
            <a:prstGeom prst="chevron">
              <a:avLst>
                <a:gd name="adj" fmla="val 50000"/>
              </a:avLst>
            </a:prstGeom>
            <a:solidFill>
              <a:srgbClr val="6FAB46"/>
            </a:solidFill>
            <a:ln w="12700" cap="flat" cmpd="sng">
              <a:solidFill>
                <a:srgbClr val="6FAB46"/>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4" name="Google Shape;234;p23"/>
            <p:cNvSpPr txBox="1"/>
            <p:nvPr/>
          </p:nvSpPr>
          <p:spPr>
            <a:xfrm>
              <a:off x="0" y="3323167"/>
              <a:ext cx="1104900" cy="473700"/>
            </a:xfrm>
            <a:prstGeom prst="rect">
              <a:avLst/>
            </a:prstGeom>
            <a:noFill/>
            <a:ln>
              <a:noFill/>
            </a:ln>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rgbClr val="FFFFFF"/>
                </a:buClr>
                <a:buSzPts val="1600"/>
                <a:buFont typeface="Calibri"/>
                <a:buNone/>
              </a:pPr>
              <a:r>
                <a:rPr lang="en-GB" sz="1600" b="0" i="0" u="none" strike="noStrike" cap="none">
                  <a:solidFill>
                    <a:srgbClr val="FFFFFF"/>
                  </a:solidFill>
                  <a:latin typeface="Calibri"/>
                  <a:ea typeface="Calibri"/>
                  <a:cs typeface="Calibri"/>
                  <a:sym typeface="Calibri"/>
                </a:rPr>
                <a:t>Grant begins</a:t>
              </a:r>
              <a:endParaRPr sz="1400" b="0" i="0" u="none" strike="noStrike" cap="none">
                <a:solidFill>
                  <a:srgbClr val="000000"/>
                </a:solidFill>
                <a:latin typeface="Arial"/>
                <a:ea typeface="Arial"/>
                <a:cs typeface="Arial"/>
                <a:sym typeface="Arial"/>
              </a:endParaRPr>
            </a:p>
          </p:txBody>
        </p:sp>
        <p:sp>
          <p:nvSpPr>
            <p:cNvPr id="235" name="Google Shape;235;p23"/>
            <p:cNvSpPr/>
            <p:nvPr/>
          </p:nvSpPr>
          <p:spPr>
            <a:xfrm rot="5400000">
              <a:off x="5297248" y="-1421704"/>
              <a:ext cx="1026000" cy="9410700"/>
            </a:xfrm>
            <a:prstGeom prst="round2SameRect">
              <a:avLst>
                <a:gd name="adj1" fmla="val 16667"/>
                <a:gd name="adj2" fmla="val 0"/>
              </a:avLst>
            </a:prstGeom>
            <a:solidFill>
              <a:srgbClr val="FFFFFF">
                <a:alpha val="87843"/>
              </a:srgbClr>
            </a:solidFill>
            <a:ln w="12700" cap="flat" cmpd="sng">
              <a:solidFill>
                <a:srgbClr val="6FAB46"/>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6" name="Google Shape;236;p23"/>
            <p:cNvSpPr txBox="1"/>
            <p:nvPr/>
          </p:nvSpPr>
          <p:spPr>
            <a:xfrm>
              <a:off x="1105044" y="2820736"/>
              <a:ext cx="9360600" cy="925800"/>
            </a:xfrm>
            <a:prstGeom prst="rect">
              <a:avLst/>
            </a:prstGeom>
            <a:noFill/>
            <a:ln>
              <a:noFill/>
            </a:ln>
          </p:spPr>
          <p:txBody>
            <a:bodyPr spcFirstLastPara="1" wrap="square" lIns="99550" tIns="8875" rIns="8875" bIns="8875" anchor="ctr" anchorCtr="0">
              <a:noAutofit/>
            </a:bodyPr>
            <a:lstStyle/>
            <a:p>
              <a:pPr marL="114300" marR="0" lvl="1" indent="-114300" algn="l" rtl="0">
                <a:lnSpc>
                  <a:spcPct val="90000"/>
                </a:lnSpc>
                <a:spcBef>
                  <a:spcPts val="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Contracts arranged and confirmed between parties. Fixed contract will be posted online when call opens.</a:t>
              </a:r>
              <a:endParaRPr sz="1400" b="0" i="0" u="none" strike="noStrike" cap="none">
                <a:solidFill>
                  <a:srgbClr val="000000"/>
                </a:solidFill>
                <a:latin typeface="Calibri"/>
                <a:ea typeface="Calibri"/>
                <a:cs typeface="Calibri"/>
                <a:sym typeface="Calibri"/>
              </a:endParaRPr>
            </a:p>
            <a:p>
              <a:pPr marL="114300" marR="0" lvl="1" indent="-114300" algn="l" rtl="0">
                <a:lnSpc>
                  <a:spcPct val="90000"/>
                </a:lnSpc>
                <a:spcBef>
                  <a:spcPts val="21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Financial Overview. Costed on the basis of 80% full economic costing (fEC) </a:t>
              </a:r>
              <a:endParaRPr sz="1400" b="0" i="0" u="none" strike="noStrike" cap="none">
                <a:solidFill>
                  <a:srgbClr val="000000"/>
                </a:solidFill>
                <a:latin typeface="Calibri"/>
                <a:ea typeface="Calibri"/>
                <a:cs typeface="Calibri"/>
                <a:sym typeface="Calibri"/>
              </a:endParaRPr>
            </a:p>
            <a:p>
              <a:pPr marL="114300" marR="0" lvl="1" indent="-114300" algn="l" rtl="0">
                <a:lnSpc>
                  <a:spcPct val="90000"/>
                </a:lnSpc>
                <a:spcBef>
                  <a:spcPts val="21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Grant begins</a:t>
              </a:r>
              <a:endParaRPr sz="1400" b="0" i="0" u="none" strike="noStrike" cap="none">
                <a:solidFill>
                  <a:srgbClr val="000000"/>
                </a:solidFill>
                <a:latin typeface="Calibri"/>
                <a:ea typeface="Calibri"/>
                <a:cs typeface="Calibri"/>
                <a:sym typeface="Calibri"/>
              </a:endParaRPr>
            </a:p>
            <a:p>
              <a:pPr marL="114300" marR="0" lvl="1" indent="-114300" algn="l" rtl="0">
                <a:lnSpc>
                  <a:spcPct val="90000"/>
                </a:lnSpc>
                <a:spcBef>
                  <a:spcPts val="210"/>
                </a:spcBef>
                <a:spcAft>
                  <a:spcPts val="0"/>
                </a:spcAft>
                <a:buClr>
                  <a:srgbClr val="000000"/>
                </a:buClr>
                <a:buSzPts val="1400"/>
                <a:buFont typeface="Calibri"/>
                <a:buChar char="•"/>
              </a:pPr>
              <a:r>
                <a:rPr lang="en-GB" sz="1400" b="0" i="0" u="none" strike="noStrike" cap="none">
                  <a:solidFill>
                    <a:srgbClr val="000000"/>
                  </a:solidFill>
                  <a:latin typeface="Calibri"/>
                  <a:ea typeface="Calibri"/>
                  <a:cs typeface="Calibri"/>
                  <a:sym typeface="Calibri"/>
                </a:rPr>
                <a:t>Payment in line with EPSRC. </a:t>
              </a:r>
              <a:r>
                <a:rPr lang="en-GB" sz="1400" b="0" i="0" u="none" strike="noStrike" cap="none">
                  <a:solidFill>
                    <a:srgbClr val="4A86E8"/>
                  </a:solidFill>
                  <a:latin typeface="Calibri"/>
                  <a:ea typeface="Calibri"/>
                  <a:cs typeface="Calibri"/>
                  <a:sym typeface="Calibri"/>
                </a:rPr>
                <a:t> </a:t>
              </a:r>
              <a:r>
                <a:rPr lang="en-GB" sz="1400" b="0" i="0" u="none" strike="noStrike" cap="none">
                  <a:solidFill>
                    <a:schemeClr val="dk1"/>
                  </a:solidFill>
                  <a:latin typeface="Calibri"/>
                  <a:ea typeface="Calibri"/>
                  <a:cs typeface="Calibri"/>
                  <a:sym typeface="Calibri"/>
                </a:rPr>
                <a:t>(Quarterly in arrears) but withhold final quarterly payment. Only pay actual costs.</a:t>
              </a:r>
              <a:endParaRPr sz="14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4"/>
          <p:cNvSpPr txBox="1">
            <a:spLocks noGrp="1"/>
          </p:cNvSpPr>
          <p:nvPr>
            <p:ph type="title"/>
          </p:nvPr>
        </p:nvSpPr>
        <p:spPr>
          <a:xfrm>
            <a:off x="389000" y="246700"/>
            <a:ext cx="11659800" cy="1292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100"/>
              <a:buFont typeface="Arial"/>
              <a:buNone/>
            </a:pPr>
            <a:r>
              <a:rPr lang="en-GB" dirty="0"/>
              <a:t>Financial Overview:</a:t>
            </a:r>
            <a:endParaRPr dirty="0"/>
          </a:p>
        </p:txBody>
      </p:sp>
      <p:pic>
        <p:nvPicPr>
          <p:cNvPr id="242" name="Google Shape;242;p24"/>
          <p:cNvPicPr preferRelativeResize="0"/>
          <p:nvPr/>
        </p:nvPicPr>
        <p:blipFill rotWithShape="1">
          <a:blip r:embed="rId3">
            <a:alphaModFix/>
          </a:blip>
          <a:srcRect/>
          <a:stretch/>
        </p:blipFill>
        <p:spPr>
          <a:xfrm>
            <a:off x="309177" y="5534455"/>
            <a:ext cx="2509697" cy="1167009"/>
          </a:xfrm>
          <a:prstGeom prst="rect">
            <a:avLst/>
          </a:prstGeom>
          <a:noFill/>
          <a:ln>
            <a:noFill/>
          </a:ln>
        </p:spPr>
      </p:pic>
      <p:pic>
        <p:nvPicPr>
          <p:cNvPr id="243" name="Google Shape;243;p24" descr="Home - EPSRC website"/>
          <p:cNvPicPr preferRelativeResize="0"/>
          <p:nvPr/>
        </p:nvPicPr>
        <p:blipFill rotWithShape="1">
          <a:blip r:embed="rId4">
            <a:alphaModFix/>
          </a:blip>
          <a:srcRect/>
          <a:stretch/>
        </p:blipFill>
        <p:spPr>
          <a:xfrm>
            <a:off x="8921597" y="6003509"/>
            <a:ext cx="3181280" cy="796146"/>
          </a:xfrm>
          <a:prstGeom prst="rect">
            <a:avLst/>
          </a:prstGeom>
          <a:noFill/>
          <a:ln>
            <a:noFill/>
          </a:ln>
        </p:spPr>
      </p:pic>
      <p:sp>
        <p:nvSpPr>
          <p:cNvPr id="244" name="Google Shape;244;p24"/>
          <p:cNvSpPr txBox="1"/>
          <p:nvPr/>
        </p:nvSpPr>
        <p:spPr>
          <a:xfrm>
            <a:off x="558349" y="1399025"/>
            <a:ext cx="11324473" cy="4135430"/>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115000"/>
              </a:lnSpc>
              <a:spcBef>
                <a:spcPts val="0"/>
              </a:spcBef>
              <a:spcAft>
                <a:spcPts val="0"/>
              </a:spcAft>
              <a:buClr>
                <a:srgbClr val="000000"/>
              </a:buClr>
              <a:buSzPts val="1400"/>
              <a:buFont typeface="Arial"/>
              <a:buNone/>
            </a:pPr>
            <a:r>
              <a:rPr lang="en-GB" sz="2400" b="1" i="0" u="none" strike="noStrike" cap="none" dirty="0">
                <a:solidFill>
                  <a:srgbClr val="000000"/>
                </a:solidFill>
                <a:latin typeface="Calibri"/>
                <a:ea typeface="Calibri"/>
                <a:cs typeface="Calibri"/>
                <a:sym typeface="Calibri"/>
              </a:rPr>
              <a:t>CALL 2 -  Total Budget - £325,000</a:t>
            </a:r>
          </a:p>
          <a:p>
            <a:pPr marL="0" marR="0" lvl="0" indent="0" algn="l" rtl="0">
              <a:lnSpc>
                <a:spcPct val="115000"/>
              </a:lnSpc>
              <a:spcBef>
                <a:spcPts val="0"/>
              </a:spcBef>
              <a:spcAft>
                <a:spcPts val="0"/>
              </a:spcAft>
              <a:buClr>
                <a:srgbClr val="000000"/>
              </a:buClr>
              <a:buSzPts val="1400"/>
              <a:buFont typeface="Arial"/>
              <a:buNone/>
            </a:pPr>
            <a:endParaRPr lang="en-GB" b="1" dirty="0">
              <a:latin typeface="Calibri"/>
              <a:ea typeface="Calibri"/>
              <a:cs typeface="Calibri"/>
              <a:sym typeface="Calibri"/>
            </a:endParaRPr>
          </a:p>
          <a:p>
            <a:pPr marL="0" marR="0" lvl="0" indent="0" algn="l" rtl="0">
              <a:lnSpc>
                <a:spcPct val="115000"/>
              </a:lnSpc>
              <a:spcBef>
                <a:spcPts val="0"/>
              </a:spcBef>
              <a:spcAft>
                <a:spcPts val="0"/>
              </a:spcAft>
              <a:buClr>
                <a:srgbClr val="000000"/>
              </a:buClr>
              <a:buSzPts val="1400"/>
              <a:buFont typeface="Arial"/>
              <a:buNone/>
            </a:pPr>
            <a:r>
              <a:rPr lang="en-GB" sz="2600" b="1" i="0" u="none" strike="noStrike" cap="none" dirty="0">
                <a:solidFill>
                  <a:srgbClr val="000000"/>
                </a:solidFill>
                <a:latin typeface="Calibri"/>
                <a:ea typeface="Calibri"/>
                <a:cs typeface="Calibri"/>
                <a:sym typeface="Calibri"/>
              </a:rPr>
              <a:t>Project type                                           Max.             	80%fEC*	Max.</a:t>
            </a:r>
            <a:endParaRPr sz="2600" b="1" i="0" u="none" strike="noStrike" cap="none" dirty="0">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1400"/>
              <a:buFont typeface="Arial"/>
              <a:buNone/>
            </a:pPr>
            <a:r>
              <a:rPr lang="en-GB" sz="2600" b="1" i="0" u="none" strike="noStrike" cap="none" dirty="0">
                <a:solidFill>
                  <a:srgbClr val="000000"/>
                </a:solidFill>
                <a:latin typeface="Calibri"/>
                <a:ea typeface="Calibri"/>
                <a:cs typeface="Calibri"/>
                <a:sym typeface="Calibri"/>
              </a:rPr>
              <a:t>                                                                 Project         			Duration </a:t>
            </a:r>
            <a:endParaRPr sz="2600" b="1" i="0" u="none" strike="noStrike" cap="none" dirty="0">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1400"/>
              <a:buFont typeface="Arial"/>
              <a:buNone/>
            </a:pPr>
            <a:r>
              <a:rPr lang="en-GB" sz="2600" b="0" i="0" u="none" strike="noStrike" cap="none" dirty="0">
                <a:solidFill>
                  <a:srgbClr val="4A86E8"/>
                </a:solidFill>
                <a:latin typeface="Calibri"/>
                <a:ea typeface="Calibri"/>
                <a:cs typeface="Calibri"/>
                <a:sym typeface="Calibri"/>
              </a:rPr>
              <a:t>Pilot/explorative projects                    £60,000        	£48,000	6 months</a:t>
            </a:r>
            <a:endParaRPr sz="2600" b="0" i="0" u="none" strike="noStrike" cap="none" dirty="0">
              <a:solidFill>
                <a:srgbClr val="4A86E8"/>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1400"/>
              <a:buFont typeface="Arial"/>
              <a:buNone/>
            </a:pPr>
            <a:r>
              <a:rPr lang="en-GB" sz="2600" b="0" i="0" u="none" strike="noStrike" cap="none" dirty="0">
                <a:solidFill>
                  <a:srgbClr val="4A86E8"/>
                </a:solidFill>
                <a:latin typeface="Calibri"/>
                <a:ea typeface="Calibri"/>
                <a:cs typeface="Calibri"/>
                <a:sym typeface="Calibri"/>
              </a:rPr>
              <a:t>Knowledge transfer project                 £30,000        	£24,000	6 month</a:t>
            </a:r>
            <a:endParaRPr sz="2600" b="0" i="0" u="none" strike="noStrike" cap="none" dirty="0">
              <a:solidFill>
                <a:srgbClr val="4A86E8"/>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1400"/>
              <a:buFont typeface="Arial"/>
              <a:buNone/>
            </a:pPr>
            <a:endParaRPr sz="1400" b="1" i="0" u="none" strike="noStrike" cap="none" dirty="0">
              <a:solidFill>
                <a:srgbClr val="000000"/>
              </a:solidFill>
              <a:latin typeface="Calibri"/>
              <a:ea typeface="Calibri"/>
              <a:cs typeface="Calibri"/>
              <a:sym typeface="Calibri"/>
            </a:endParaRPr>
          </a:p>
          <a:p>
            <a:pPr>
              <a:lnSpc>
                <a:spcPct val="115000"/>
              </a:lnSpc>
              <a:buSzPts val="1400"/>
            </a:pPr>
            <a:r>
              <a:rPr lang="en-GB" sz="1500" dirty="0">
                <a:latin typeface="Calibri" panose="020F0502020204030204" pitchFamily="34" charset="0"/>
                <a:cs typeface="Calibri" panose="020F0502020204030204" pitchFamily="34" charset="0"/>
              </a:rPr>
              <a:t>Aim </a:t>
            </a:r>
          </a:p>
          <a:p>
            <a:pPr>
              <a:lnSpc>
                <a:spcPct val="115000"/>
              </a:lnSpc>
              <a:buSzPts val="1400"/>
            </a:pPr>
            <a:r>
              <a:rPr lang="en-GB" sz="1500" dirty="0">
                <a:latin typeface="Calibri" panose="020F0502020204030204" pitchFamily="34" charset="0"/>
                <a:cs typeface="Calibri" panose="020F0502020204030204" pitchFamily="34" charset="0"/>
              </a:rPr>
              <a:t>We want to fund as many high-quality applications as possible. The indicated maximum amounts from UKAN+ below should be viewed as maximum amounts, and not as targets. </a:t>
            </a:r>
            <a:endParaRPr lang="en-GB" sz="1500" b="1"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000000"/>
              </a:solidFill>
              <a:latin typeface="Calibri"/>
              <a:ea typeface="Calibri"/>
              <a:cs typeface="Calibri"/>
              <a:sym typeface="Calibri"/>
            </a:endParaRPr>
          </a:p>
          <a:p>
            <a:pPr marL="0" marR="0" lvl="0" indent="0" algn="l" rtl="0">
              <a:lnSpc>
                <a:spcPct val="90000"/>
              </a:lnSpc>
              <a:spcBef>
                <a:spcPts val="1000"/>
              </a:spcBef>
              <a:spcAft>
                <a:spcPts val="0"/>
              </a:spcAft>
              <a:buClr>
                <a:srgbClr val="000000"/>
              </a:buClr>
              <a:buSzPts val="2800"/>
              <a:buFont typeface="Arial"/>
              <a:buNone/>
            </a:pPr>
            <a:r>
              <a:rPr lang="en-GB" sz="1500" dirty="0">
                <a:latin typeface="Calibri" panose="020F0502020204030204" pitchFamily="34" charset="0"/>
                <a:cs typeface="Calibri" panose="020F0502020204030204" pitchFamily="34" charset="0"/>
              </a:rPr>
              <a:t>*As the grant holder, the University of Sheffield is responsible for allocating funding to successful proposals and will reimburse subcontracting organisations at 80% full economic costing (</a:t>
            </a:r>
            <a:r>
              <a:rPr lang="en-GB" sz="1500" dirty="0" err="1">
                <a:latin typeface="Calibri" panose="020F0502020204030204" pitchFamily="34" charset="0"/>
                <a:cs typeface="Calibri" panose="020F0502020204030204" pitchFamily="34" charset="0"/>
              </a:rPr>
              <a:t>fEC</a:t>
            </a:r>
            <a:r>
              <a:rPr lang="en-GB" sz="1500" dirty="0">
                <a:latin typeface="Calibri" panose="020F0502020204030204" pitchFamily="34" charset="0"/>
                <a:cs typeface="Calibri" panose="020F0502020204030204" pitchFamily="34" charset="0"/>
              </a:rPr>
              <a:t>). Academic institutions will be required to itemise bills based on 100% </a:t>
            </a:r>
            <a:r>
              <a:rPr lang="en-GB" sz="1500" dirty="0" err="1">
                <a:latin typeface="Calibri" panose="020F0502020204030204" pitchFamily="34" charset="0"/>
                <a:cs typeface="Calibri" panose="020F0502020204030204" pitchFamily="34" charset="0"/>
              </a:rPr>
              <a:t>fEC</a:t>
            </a:r>
            <a:r>
              <a:rPr lang="en-GB" sz="1500" dirty="0">
                <a:latin typeface="Calibri" panose="020F0502020204030204" pitchFamily="34" charset="0"/>
                <a:cs typeface="Calibri" panose="020F0502020204030204" pitchFamily="34" charset="0"/>
              </a:rPr>
              <a:t> and then invoice at 80% </a:t>
            </a:r>
            <a:r>
              <a:rPr lang="en-GB" sz="1500" dirty="0" err="1">
                <a:latin typeface="Calibri" panose="020F0502020204030204" pitchFamily="34" charset="0"/>
                <a:cs typeface="Calibri" panose="020F0502020204030204" pitchFamily="34" charset="0"/>
              </a:rPr>
              <a:t>fEC.</a:t>
            </a:r>
            <a:r>
              <a:rPr lang="en-GB" sz="1500" dirty="0">
                <a:latin typeface="Calibri" panose="020F0502020204030204" pitchFamily="34" charset="0"/>
                <a:cs typeface="Calibri" panose="020F0502020204030204" pitchFamily="34" charset="0"/>
              </a:rPr>
              <a:t> Payment will be made in line with EPSRC rules i.e. quarterly in arrears but withhold final quarterly payment until the final report is received. Only actual cost will be paid. Additional financial support to top up these amounts are welcomed.</a:t>
            </a:r>
            <a:endParaRPr sz="1500" b="0" i="0" u="none" strike="noStrike" cap="none" dirty="0">
              <a:solidFill>
                <a:srgbClr val="000000"/>
              </a:solidFill>
              <a:latin typeface="Calibri" panose="020F0502020204030204" pitchFamily="34" charset="0"/>
              <a:ea typeface="Calibri"/>
              <a:cs typeface="Calibri" panose="020F0502020204030204" pitchFamily="34" charset="0"/>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1002</Words>
  <Application>Microsoft Office PowerPoint</Application>
  <PresentationFormat>Widescreen</PresentationFormat>
  <Paragraphs>108</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open-sans</vt:lpstr>
      <vt:lpstr>rubik</vt:lpstr>
      <vt:lpstr>Arial</vt:lpstr>
      <vt:lpstr>Calibri</vt:lpstr>
      <vt:lpstr>Roboto</vt:lpstr>
      <vt:lpstr>Office Theme</vt:lpstr>
      <vt:lpstr>UK Acoustics Network Plus (UKAN+)  Call 2 Briefing Webinar 23 June 2022</vt:lpstr>
      <vt:lpstr>Agenda:</vt:lpstr>
      <vt:lpstr>The UK Acoustics Network Mission:</vt:lpstr>
      <vt:lpstr>Background to the Calls:</vt:lpstr>
      <vt:lpstr>PowerPoint Presentation</vt:lpstr>
      <vt:lpstr>PowerPoint Presentation</vt:lpstr>
      <vt:lpstr>Workshops:</vt:lpstr>
      <vt:lpstr>UKAN+ funding application process</vt:lpstr>
      <vt:lpstr>Financial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Acoustics Network Plus (UKAN+)  Advisory Board 21 June 2022</dc:title>
  <dc:creator>Sam</dc:creator>
  <cp:lastModifiedBy>Zoe Hunter</cp:lastModifiedBy>
  <cp:revision>10</cp:revision>
  <cp:lastPrinted>2022-06-23T10:28:44Z</cp:lastPrinted>
  <dcterms:created xsi:type="dcterms:W3CDTF">2017-11-14T17:19:46Z</dcterms:created>
  <dcterms:modified xsi:type="dcterms:W3CDTF">2022-06-23T12:58:14Z</dcterms:modified>
</cp:coreProperties>
</file>