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9" d="100"/>
          <a:sy n="69" d="100"/>
        </p:scale>
        <p:origin x="52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A4BFD-5AC6-4917-A5E9-7DD5507279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8F0E148-8C30-450F-AC42-4534858FE2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9D6C95A-EEC6-4137-8F6A-67F3F122F58F}"/>
              </a:ext>
            </a:extLst>
          </p:cNvPr>
          <p:cNvSpPr>
            <a:spLocks noGrp="1"/>
          </p:cNvSpPr>
          <p:nvPr>
            <p:ph type="dt" sz="half" idx="10"/>
          </p:nvPr>
        </p:nvSpPr>
        <p:spPr/>
        <p:txBody>
          <a:bodyPr/>
          <a:lstStyle/>
          <a:p>
            <a:fld id="{A7B5E1F3-BEDC-4D4B-9826-4C9EB30E4DE6}" type="datetimeFigureOut">
              <a:rPr lang="en-GB" smtClean="0"/>
              <a:t>28/11/2021</a:t>
            </a:fld>
            <a:endParaRPr lang="en-GB"/>
          </a:p>
        </p:txBody>
      </p:sp>
      <p:sp>
        <p:nvSpPr>
          <p:cNvPr id="5" name="Footer Placeholder 4">
            <a:extLst>
              <a:ext uri="{FF2B5EF4-FFF2-40B4-BE49-F238E27FC236}">
                <a16:creationId xmlns:a16="http://schemas.microsoft.com/office/drawing/2014/main" id="{F40AA951-B2AB-44EA-8EB9-E428D5B659F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4CB6E66-DFB7-4302-93E7-C1C00F6698A7}"/>
              </a:ext>
            </a:extLst>
          </p:cNvPr>
          <p:cNvSpPr>
            <a:spLocks noGrp="1"/>
          </p:cNvSpPr>
          <p:nvPr>
            <p:ph type="sldNum" sz="quarter" idx="12"/>
          </p:nvPr>
        </p:nvSpPr>
        <p:spPr/>
        <p:txBody>
          <a:bodyPr/>
          <a:lstStyle/>
          <a:p>
            <a:fld id="{F64B624F-0880-431B-9D92-BB92D7600A32}" type="slidenum">
              <a:rPr lang="en-GB" smtClean="0"/>
              <a:t>‹#›</a:t>
            </a:fld>
            <a:endParaRPr lang="en-GB"/>
          </a:p>
        </p:txBody>
      </p:sp>
    </p:spTree>
    <p:extLst>
      <p:ext uri="{BB962C8B-B14F-4D97-AF65-F5344CB8AC3E}">
        <p14:creationId xmlns:p14="http://schemas.microsoft.com/office/powerpoint/2010/main" val="1338414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F123B-8784-4B5C-B604-C35817BE11C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7A0B022-477B-4C25-8E2A-D5915920B5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5BE95C-B92F-46F3-A464-C40C3058936A}"/>
              </a:ext>
            </a:extLst>
          </p:cNvPr>
          <p:cNvSpPr>
            <a:spLocks noGrp="1"/>
          </p:cNvSpPr>
          <p:nvPr>
            <p:ph type="dt" sz="half" idx="10"/>
          </p:nvPr>
        </p:nvSpPr>
        <p:spPr/>
        <p:txBody>
          <a:bodyPr/>
          <a:lstStyle/>
          <a:p>
            <a:fld id="{A7B5E1F3-BEDC-4D4B-9826-4C9EB30E4DE6}" type="datetimeFigureOut">
              <a:rPr lang="en-GB" smtClean="0"/>
              <a:t>28/11/2021</a:t>
            </a:fld>
            <a:endParaRPr lang="en-GB"/>
          </a:p>
        </p:txBody>
      </p:sp>
      <p:sp>
        <p:nvSpPr>
          <p:cNvPr id="5" name="Footer Placeholder 4">
            <a:extLst>
              <a:ext uri="{FF2B5EF4-FFF2-40B4-BE49-F238E27FC236}">
                <a16:creationId xmlns:a16="http://schemas.microsoft.com/office/drawing/2014/main" id="{CD773B97-71AF-46A2-B927-E11C87CC55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0C014F-6C91-44A0-9152-5D6291FF753F}"/>
              </a:ext>
            </a:extLst>
          </p:cNvPr>
          <p:cNvSpPr>
            <a:spLocks noGrp="1"/>
          </p:cNvSpPr>
          <p:nvPr>
            <p:ph type="sldNum" sz="quarter" idx="12"/>
          </p:nvPr>
        </p:nvSpPr>
        <p:spPr/>
        <p:txBody>
          <a:bodyPr/>
          <a:lstStyle/>
          <a:p>
            <a:fld id="{F64B624F-0880-431B-9D92-BB92D7600A32}" type="slidenum">
              <a:rPr lang="en-GB" smtClean="0"/>
              <a:t>‹#›</a:t>
            </a:fld>
            <a:endParaRPr lang="en-GB"/>
          </a:p>
        </p:txBody>
      </p:sp>
    </p:spTree>
    <p:extLst>
      <p:ext uri="{BB962C8B-B14F-4D97-AF65-F5344CB8AC3E}">
        <p14:creationId xmlns:p14="http://schemas.microsoft.com/office/powerpoint/2010/main" val="4254099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87A1F5-C083-47D3-BB9B-6957C66C16E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9D2D8DE-3254-42D6-853B-92B35A5044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81E9E0-CC9D-489D-ABAD-AD959B8A3B2A}"/>
              </a:ext>
            </a:extLst>
          </p:cNvPr>
          <p:cNvSpPr>
            <a:spLocks noGrp="1"/>
          </p:cNvSpPr>
          <p:nvPr>
            <p:ph type="dt" sz="half" idx="10"/>
          </p:nvPr>
        </p:nvSpPr>
        <p:spPr/>
        <p:txBody>
          <a:bodyPr/>
          <a:lstStyle/>
          <a:p>
            <a:fld id="{A7B5E1F3-BEDC-4D4B-9826-4C9EB30E4DE6}" type="datetimeFigureOut">
              <a:rPr lang="en-GB" smtClean="0"/>
              <a:t>28/11/2021</a:t>
            </a:fld>
            <a:endParaRPr lang="en-GB"/>
          </a:p>
        </p:txBody>
      </p:sp>
      <p:sp>
        <p:nvSpPr>
          <p:cNvPr id="5" name="Footer Placeholder 4">
            <a:extLst>
              <a:ext uri="{FF2B5EF4-FFF2-40B4-BE49-F238E27FC236}">
                <a16:creationId xmlns:a16="http://schemas.microsoft.com/office/drawing/2014/main" id="{2CC18044-C176-4EA1-AF69-CA4623DBB7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FF550D-ECEB-4CD9-B356-6EC033AFF6E0}"/>
              </a:ext>
            </a:extLst>
          </p:cNvPr>
          <p:cNvSpPr>
            <a:spLocks noGrp="1"/>
          </p:cNvSpPr>
          <p:nvPr>
            <p:ph type="sldNum" sz="quarter" idx="12"/>
          </p:nvPr>
        </p:nvSpPr>
        <p:spPr/>
        <p:txBody>
          <a:bodyPr/>
          <a:lstStyle/>
          <a:p>
            <a:fld id="{F64B624F-0880-431B-9D92-BB92D7600A32}" type="slidenum">
              <a:rPr lang="en-GB" smtClean="0"/>
              <a:t>‹#›</a:t>
            </a:fld>
            <a:endParaRPr lang="en-GB"/>
          </a:p>
        </p:txBody>
      </p:sp>
    </p:spTree>
    <p:extLst>
      <p:ext uri="{BB962C8B-B14F-4D97-AF65-F5344CB8AC3E}">
        <p14:creationId xmlns:p14="http://schemas.microsoft.com/office/powerpoint/2010/main" val="1296851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B18A2-5C29-44EE-B87B-6AB3EE8870C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3EAC15-6E50-4E4A-A2F5-C31371698D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7B0F41-3508-45E0-BF9D-C44966AB3E1D}"/>
              </a:ext>
            </a:extLst>
          </p:cNvPr>
          <p:cNvSpPr>
            <a:spLocks noGrp="1"/>
          </p:cNvSpPr>
          <p:nvPr>
            <p:ph type="dt" sz="half" idx="10"/>
          </p:nvPr>
        </p:nvSpPr>
        <p:spPr/>
        <p:txBody>
          <a:bodyPr/>
          <a:lstStyle/>
          <a:p>
            <a:fld id="{A7B5E1F3-BEDC-4D4B-9826-4C9EB30E4DE6}" type="datetimeFigureOut">
              <a:rPr lang="en-GB" smtClean="0"/>
              <a:t>28/11/2021</a:t>
            </a:fld>
            <a:endParaRPr lang="en-GB"/>
          </a:p>
        </p:txBody>
      </p:sp>
      <p:sp>
        <p:nvSpPr>
          <p:cNvPr id="5" name="Footer Placeholder 4">
            <a:extLst>
              <a:ext uri="{FF2B5EF4-FFF2-40B4-BE49-F238E27FC236}">
                <a16:creationId xmlns:a16="http://schemas.microsoft.com/office/drawing/2014/main" id="{CAEBB60C-86AE-439F-AF95-650CE6328F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8250FB-75EB-4A44-8AA1-B4B9988C030F}"/>
              </a:ext>
            </a:extLst>
          </p:cNvPr>
          <p:cNvSpPr>
            <a:spLocks noGrp="1"/>
          </p:cNvSpPr>
          <p:nvPr>
            <p:ph type="sldNum" sz="quarter" idx="12"/>
          </p:nvPr>
        </p:nvSpPr>
        <p:spPr/>
        <p:txBody>
          <a:bodyPr/>
          <a:lstStyle/>
          <a:p>
            <a:fld id="{F64B624F-0880-431B-9D92-BB92D7600A32}" type="slidenum">
              <a:rPr lang="en-GB" smtClean="0"/>
              <a:t>‹#›</a:t>
            </a:fld>
            <a:endParaRPr lang="en-GB"/>
          </a:p>
        </p:txBody>
      </p:sp>
    </p:spTree>
    <p:extLst>
      <p:ext uri="{BB962C8B-B14F-4D97-AF65-F5344CB8AC3E}">
        <p14:creationId xmlns:p14="http://schemas.microsoft.com/office/powerpoint/2010/main" val="2853241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4F9EA-657C-4123-8148-32E142D17A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69A0355-E3C2-4ED7-9711-DA4B53C7D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4A4BBD-51D8-487D-9BE0-D83A0DE8617A}"/>
              </a:ext>
            </a:extLst>
          </p:cNvPr>
          <p:cNvSpPr>
            <a:spLocks noGrp="1"/>
          </p:cNvSpPr>
          <p:nvPr>
            <p:ph type="dt" sz="half" idx="10"/>
          </p:nvPr>
        </p:nvSpPr>
        <p:spPr/>
        <p:txBody>
          <a:bodyPr/>
          <a:lstStyle/>
          <a:p>
            <a:fld id="{A7B5E1F3-BEDC-4D4B-9826-4C9EB30E4DE6}" type="datetimeFigureOut">
              <a:rPr lang="en-GB" smtClean="0"/>
              <a:t>28/11/2021</a:t>
            </a:fld>
            <a:endParaRPr lang="en-GB"/>
          </a:p>
        </p:txBody>
      </p:sp>
      <p:sp>
        <p:nvSpPr>
          <p:cNvPr id="5" name="Footer Placeholder 4">
            <a:extLst>
              <a:ext uri="{FF2B5EF4-FFF2-40B4-BE49-F238E27FC236}">
                <a16:creationId xmlns:a16="http://schemas.microsoft.com/office/drawing/2014/main" id="{4E8D3F8A-6396-4D02-B43F-5D6AF6EAF3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26675F-008A-43C3-B482-BC81D23F6305}"/>
              </a:ext>
            </a:extLst>
          </p:cNvPr>
          <p:cNvSpPr>
            <a:spLocks noGrp="1"/>
          </p:cNvSpPr>
          <p:nvPr>
            <p:ph type="sldNum" sz="quarter" idx="12"/>
          </p:nvPr>
        </p:nvSpPr>
        <p:spPr/>
        <p:txBody>
          <a:bodyPr/>
          <a:lstStyle/>
          <a:p>
            <a:fld id="{F64B624F-0880-431B-9D92-BB92D7600A32}" type="slidenum">
              <a:rPr lang="en-GB" smtClean="0"/>
              <a:t>‹#›</a:t>
            </a:fld>
            <a:endParaRPr lang="en-GB"/>
          </a:p>
        </p:txBody>
      </p:sp>
    </p:spTree>
    <p:extLst>
      <p:ext uri="{BB962C8B-B14F-4D97-AF65-F5344CB8AC3E}">
        <p14:creationId xmlns:p14="http://schemas.microsoft.com/office/powerpoint/2010/main" val="3797183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D337B-B269-4A41-85C1-14303D3BBF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8BED391-885F-49DC-825B-5D59FD7FD8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07897EE-182C-4AAB-B5FB-5DDD5794CE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11CCF2E-911B-432B-B46E-2C47DA137A4D}"/>
              </a:ext>
            </a:extLst>
          </p:cNvPr>
          <p:cNvSpPr>
            <a:spLocks noGrp="1"/>
          </p:cNvSpPr>
          <p:nvPr>
            <p:ph type="dt" sz="half" idx="10"/>
          </p:nvPr>
        </p:nvSpPr>
        <p:spPr/>
        <p:txBody>
          <a:bodyPr/>
          <a:lstStyle/>
          <a:p>
            <a:fld id="{A7B5E1F3-BEDC-4D4B-9826-4C9EB30E4DE6}" type="datetimeFigureOut">
              <a:rPr lang="en-GB" smtClean="0"/>
              <a:t>28/11/2021</a:t>
            </a:fld>
            <a:endParaRPr lang="en-GB"/>
          </a:p>
        </p:txBody>
      </p:sp>
      <p:sp>
        <p:nvSpPr>
          <p:cNvPr id="6" name="Footer Placeholder 5">
            <a:extLst>
              <a:ext uri="{FF2B5EF4-FFF2-40B4-BE49-F238E27FC236}">
                <a16:creationId xmlns:a16="http://schemas.microsoft.com/office/drawing/2014/main" id="{6BFB64F6-3E67-43E5-AA31-18601DA1E8C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36D1BBF-ABDD-4192-8578-B7EDD1F288D3}"/>
              </a:ext>
            </a:extLst>
          </p:cNvPr>
          <p:cNvSpPr>
            <a:spLocks noGrp="1"/>
          </p:cNvSpPr>
          <p:nvPr>
            <p:ph type="sldNum" sz="quarter" idx="12"/>
          </p:nvPr>
        </p:nvSpPr>
        <p:spPr/>
        <p:txBody>
          <a:bodyPr/>
          <a:lstStyle/>
          <a:p>
            <a:fld id="{F64B624F-0880-431B-9D92-BB92D7600A32}" type="slidenum">
              <a:rPr lang="en-GB" smtClean="0"/>
              <a:t>‹#›</a:t>
            </a:fld>
            <a:endParaRPr lang="en-GB"/>
          </a:p>
        </p:txBody>
      </p:sp>
    </p:spTree>
    <p:extLst>
      <p:ext uri="{BB962C8B-B14F-4D97-AF65-F5344CB8AC3E}">
        <p14:creationId xmlns:p14="http://schemas.microsoft.com/office/powerpoint/2010/main" val="1705074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00791-4552-4477-954B-4BAFFAA65BC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34B3F57-3E70-432F-9396-DB2FCB937B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64C91C-CF29-4147-A35A-032F5D0C0C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9976ADC-86B4-4EB9-9C97-4CABE3070C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8AC825-0D28-4DB8-A2BB-FA8AD0B913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B736214-BDCE-4704-9CF7-409BD4AD2CDC}"/>
              </a:ext>
            </a:extLst>
          </p:cNvPr>
          <p:cNvSpPr>
            <a:spLocks noGrp="1"/>
          </p:cNvSpPr>
          <p:nvPr>
            <p:ph type="dt" sz="half" idx="10"/>
          </p:nvPr>
        </p:nvSpPr>
        <p:spPr/>
        <p:txBody>
          <a:bodyPr/>
          <a:lstStyle/>
          <a:p>
            <a:fld id="{A7B5E1F3-BEDC-4D4B-9826-4C9EB30E4DE6}" type="datetimeFigureOut">
              <a:rPr lang="en-GB" smtClean="0"/>
              <a:t>28/11/2021</a:t>
            </a:fld>
            <a:endParaRPr lang="en-GB"/>
          </a:p>
        </p:txBody>
      </p:sp>
      <p:sp>
        <p:nvSpPr>
          <p:cNvPr id="8" name="Footer Placeholder 7">
            <a:extLst>
              <a:ext uri="{FF2B5EF4-FFF2-40B4-BE49-F238E27FC236}">
                <a16:creationId xmlns:a16="http://schemas.microsoft.com/office/drawing/2014/main" id="{2B398DAE-BE6E-4FED-8CB2-AB053A66477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5E18BFE-282A-4AE8-B4CD-21BDBE30B1A7}"/>
              </a:ext>
            </a:extLst>
          </p:cNvPr>
          <p:cNvSpPr>
            <a:spLocks noGrp="1"/>
          </p:cNvSpPr>
          <p:nvPr>
            <p:ph type="sldNum" sz="quarter" idx="12"/>
          </p:nvPr>
        </p:nvSpPr>
        <p:spPr/>
        <p:txBody>
          <a:bodyPr/>
          <a:lstStyle/>
          <a:p>
            <a:fld id="{F64B624F-0880-431B-9D92-BB92D7600A32}" type="slidenum">
              <a:rPr lang="en-GB" smtClean="0"/>
              <a:t>‹#›</a:t>
            </a:fld>
            <a:endParaRPr lang="en-GB"/>
          </a:p>
        </p:txBody>
      </p:sp>
    </p:spTree>
    <p:extLst>
      <p:ext uri="{BB962C8B-B14F-4D97-AF65-F5344CB8AC3E}">
        <p14:creationId xmlns:p14="http://schemas.microsoft.com/office/powerpoint/2010/main" val="2885843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7FA7C-0CA6-4CF4-A785-49DA94776A7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304EC8F-DAEA-41AB-8160-7744E33469D9}"/>
              </a:ext>
            </a:extLst>
          </p:cNvPr>
          <p:cNvSpPr>
            <a:spLocks noGrp="1"/>
          </p:cNvSpPr>
          <p:nvPr>
            <p:ph type="dt" sz="half" idx="10"/>
          </p:nvPr>
        </p:nvSpPr>
        <p:spPr/>
        <p:txBody>
          <a:bodyPr/>
          <a:lstStyle/>
          <a:p>
            <a:fld id="{A7B5E1F3-BEDC-4D4B-9826-4C9EB30E4DE6}" type="datetimeFigureOut">
              <a:rPr lang="en-GB" smtClean="0"/>
              <a:t>28/11/2021</a:t>
            </a:fld>
            <a:endParaRPr lang="en-GB"/>
          </a:p>
        </p:txBody>
      </p:sp>
      <p:sp>
        <p:nvSpPr>
          <p:cNvPr id="4" name="Footer Placeholder 3">
            <a:extLst>
              <a:ext uri="{FF2B5EF4-FFF2-40B4-BE49-F238E27FC236}">
                <a16:creationId xmlns:a16="http://schemas.microsoft.com/office/drawing/2014/main" id="{BF6324F6-2E0F-4607-BB69-2694DFB0A71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323FCA8-CE89-44E6-AD3D-4DF5770F2078}"/>
              </a:ext>
            </a:extLst>
          </p:cNvPr>
          <p:cNvSpPr>
            <a:spLocks noGrp="1"/>
          </p:cNvSpPr>
          <p:nvPr>
            <p:ph type="sldNum" sz="quarter" idx="12"/>
          </p:nvPr>
        </p:nvSpPr>
        <p:spPr/>
        <p:txBody>
          <a:bodyPr/>
          <a:lstStyle/>
          <a:p>
            <a:fld id="{F64B624F-0880-431B-9D92-BB92D7600A32}" type="slidenum">
              <a:rPr lang="en-GB" smtClean="0"/>
              <a:t>‹#›</a:t>
            </a:fld>
            <a:endParaRPr lang="en-GB"/>
          </a:p>
        </p:txBody>
      </p:sp>
    </p:spTree>
    <p:extLst>
      <p:ext uri="{BB962C8B-B14F-4D97-AF65-F5344CB8AC3E}">
        <p14:creationId xmlns:p14="http://schemas.microsoft.com/office/powerpoint/2010/main" val="2947998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08140D-AAA9-4352-92A7-E7EA4B293CC7}"/>
              </a:ext>
            </a:extLst>
          </p:cNvPr>
          <p:cNvSpPr>
            <a:spLocks noGrp="1"/>
          </p:cNvSpPr>
          <p:nvPr>
            <p:ph type="dt" sz="half" idx="10"/>
          </p:nvPr>
        </p:nvSpPr>
        <p:spPr/>
        <p:txBody>
          <a:bodyPr/>
          <a:lstStyle/>
          <a:p>
            <a:fld id="{A7B5E1F3-BEDC-4D4B-9826-4C9EB30E4DE6}" type="datetimeFigureOut">
              <a:rPr lang="en-GB" smtClean="0"/>
              <a:t>28/11/2021</a:t>
            </a:fld>
            <a:endParaRPr lang="en-GB"/>
          </a:p>
        </p:txBody>
      </p:sp>
      <p:sp>
        <p:nvSpPr>
          <p:cNvPr id="3" name="Footer Placeholder 2">
            <a:extLst>
              <a:ext uri="{FF2B5EF4-FFF2-40B4-BE49-F238E27FC236}">
                <a16:creationId xmlns:a16="http://schemas.microsoft.com/office/drawing/2014/main" id="{F2C5D07D-F3C6-45AE-B117-AA339679ED7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11C6117-4D13-4726-8A55-7FB6B480DD3D}"/>
              </a:ext>
            </a:extLst>
          </p:cNvPr>
          <p:cNvSpPr>
            <a:spLocks noGrp="1"/>
          </p:cNvSpPr>
          <p:nvPr>
            <p:ph type="sldNum" sz="quarter" idx="12"/>
          </p:nvPr>
        </p:nvSpPr>
        <p:spPr/>
        <p:txBody>
          <a:bodyPr/>
          <a:lstStyle/>
          <a:p>
            <a:fld id="{F64B624F-0880-431B-9D92-BB92D7600A32}" type="slidenum">
              <a:rPr lang="en-GB" smtClean="0"/>
              <a:t>‹#›</a:t>
            </a:fld>
            <a:endParaRPr lang="en-GB"/>
          </a:p>
        </p:txBody>
      </p:sp>
    </p:spTree>
    <p:extLst>
      <p:ext uri="{BB962C8B-B14F-4D97-AF65-F5344CB8AC3E}">
        <p14:creationId xmlns:p14="http://schemas.microsoft.com/office/powerpoint/2010/main" val="2202714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5745A-D7CC-45BF-B524-4749767909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424629C-23B4-4F7F-873A-EF7E547053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22884E3-EC6D-4686-8B68-A8560908A9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D04F4B-1BE7-4077-B90A-E7FC238A4C70}"/>
              </a:ext>
            </a:extLst>
          </p:cNvPr>
          <p:cNvSpPr>
            <a:spLocks noGrp="1"/>
          </p:cNvSpPr>
          <p:nvPr>
            <p:ph type="dt" sz="half" idx="10"/>
          </p:nvPr>
        </p:nvSpPr>
        <p:spPr/>
        <p:txBody>
          <a:bodyPr/>
          <a:lstStyle/>
          <a:p>
            <a:fld id="{A7B5E1F3-BEDC-4D4B-9826-4C9EB30E4DE6}" type="datetimeFigureOut">
              <a:rPr lang="en-GB" smtClean="0"/>
              <a:t>28/11/2021</a:t>
            </a:fld>
            <a:endParaRPr lang="en-GB"/>
          </a:p>
        </p:txBody>
      </p:sp>
      <p:sp>
        <p:nvSpPr>
          <p:cNvPr id="6" name="Footer Placeholder 5">
            <a:extLst>
              <a:ext uri="{FF2B5EF4-FFF2-40B4-BE49-F238E27FC236}">
                <a16:creationId xmlns:a16="http://schemas.microsoft.com/office/drawing/2014/main" id="{88BF0344-CF53-4C0E-8CBE-1F4514A7E92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E7EB1B6-30E9-471D-8A0A-D38F0EA585D7}"/>
              </a:ext>
            </a:extLst>
          </p:cNvPr>
          <p:cNvSpPr>
            <a:spLocks noGrp="1"/>
          </p:cNvSpPr>
          <p:nvPr>
            <p:ph type="sldNum" sz="quarter" idx="12"/>
          </p:nvPr>
        </p:nvSpPr>
        <p:spPr/>
        <p:txBody>
          <a:bodyPr/>
          <a:lstStyle/>
          <a:p>
            <a:fld id="{F64B624F-0880-431B-9D92-BB92D7600A32}" type="slidenum">
              <a:rPr lang="en-GB" smtClean="0"/>
              <a:t>‹#›</a:t>
            </a:fld>
            <a:endParaRPr lang="en-GB"/>
          </a:p>
        </p:txBody>
      </p:sp>
    </p:spTree>
    <p:extLst>
      <p:ext uri="{BB962C8B-B14F-4D97-AF65-F5344CB8AC3E}">
        <p14:creationId xmlns:p14="http://schemas.microsoft.com/office/powerpoint/2010/main" val="857106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554FF-732A-4E1D-A0F6-01631EDFE6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80700A4-4EDB-4C5D-B0C1-821C383389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9DE3B59-07C0-49FF-BC79-8EEFE5BAEA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373504-DE2D-4790-B555-581B6E41D8B9}"/>
              </a:ext>
            </a:extLst>
          </p:cNvPr>
          <p:cNvSpPr>
            <a:spLocks noGrp="1"/>
          </p:cNvSpPr>
          <p:nvPr>
            <p:ph type="dt" sz="half" idx="10"/>
          </p:nvPr>
        </p:nvSpPr>
        <p:spPr/>
        <p:txBody>
          <a:bodyPr/>
          <a:lstStyle/>
          <a:p>
            <a:fld id="{A7B5E1F3-BEDC-4D4B-9826-4C9EB30E4DE6}" type="datetimeFigureOut">
              <a:rPr lang="en-GB" smtClean="0"/>
              <a:t>28/11/2021</a:t>
            </a:fld>
            <a:endParaRPr lang="en-GB"/>
          </a:p>
        </p:txBody>
      </p:sp>
      <p:sp>
        <p:nvSpPr>
          <p:cNvPr id="6" name="Footer Placeholder 5">
            <a:extLst>
              <a:ext uri="{FF2B5EF4-FFF2-40B4-BE49-F238E27FC236}">
                <a16:creationId xmlns:a16="http://schemas.microsoft.com/office/drawing/2014/main" id="{EF9EBA4A-A643-4704-8AAB-C765E60D41D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E102DE4-11BE-4E57-884B-ED22095F3DFD}"/>
              </a:ext>
            </a:extLst>
          </p:cNvPr>
          <p:cNvSpPr>
            <a:spLocks noGrp="1"/>
          </p:cNvSpPr>
          <p:nvPr>
            <p:ph type="sldNum" sz="quarter" idx="12"/>
          </p:nvPr>
        </p:nvSpPr>
        <p:spPr/>
        <p:txBody>
          <a:bodyPr/>
          <a:lstStyle/>
          <a:p>
            <a:fld id="{F64B624F-0880-431B-9D92-BB92D7600A32}" type="slidenum">
              <a:rPr lang="en-GB" smtClean="0"/>
              <a:t>‹#›</a:t>
            </a:fld>
            <a:endParaRPr lang="en-GB"/>
          </a:p>
        </p:txBody>
      </p:sp>
    </p:spTree>
    <p:extLst>
      <p:ext uri="{BB962C8B-B14F-4D97-AF65-F5344CB8AC3E}">
        <p14:creationId xmlns:p14="http://schemas.microsoft.com/office/powerpoint/2010/main" val="91832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97867A-1D08-432A-848F-6B8987762A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261BC7-19AF-41C0-9D72-EB01B3C8EF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1EB6E3-6B76-4113-9F0B-923DC70AE0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B5E1F3-BEDC-4D4B-9826-4C9EB30E4DE6}" type="datetimeFigureOut">
              <a:rPr lang="en-GB" smtClean="0"/>
              <a:t>28/11/2021</a:t>
            </a:fld>
            <a:endParaRPr lang="en-GB"/>
          </a:p>
        </p:txBody>
      </p:sp>
      <p:sp>
        <p:nvSpPr>
          <p:cNvPr id="5" name="Footer Placeholder 4">
            <a:extLst>
              <a:ext uri="{FF2B5EF4-FFF2-40B4-BE49-F238E27FC236}">
                <a16:creationId xmlns:a16="http://schemas.microsoft.com/office/drawing/2014/main" id="{AFA585F9-BDD6-4609-B856-13FA4BBE7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85C4E19-0135-4FAE-ADC0-3BB3D96D9B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4B624F-0880-431B-9D92-BB92D7600A32}" type="slidenum">
              <a:rPr lang="en-GB" smtClean="0"/>
              <a:t>‹#›</a:t>
            </a:fld>
            <a:endParaRPr lang="en-GB"/>
          </a:p>
        </p:txBody>
      </p:sp>
    </p:spTree>
    <p:extLst>
      <p:ext uri="{BB962C8B-B14F-4D97-AF65-F5344CB8AC3E}">
        <p14:creationId xmlns:p14="http://schemas.microsoft.com/office/powerpoint/2010/main" val="26134881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6A65BD7-91ED-40FC-A5BE-EBA68EC6C88D}"/>
              </a:ext>
            </a:extLst>
          </p:cNvPr>
          <p:cNvSpPr/>
          <p:nvPr/>
        </p:nvSpPr>
        <p:spPr>
          <a:xfrm>
            <a:off x="7691126" y="0"/>
            <a:ext cx="4500874" cy="2221907"/>
          </a:xfrm>
          <a:prstGeom prst="rect">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Content Placeholder 4">
            <a:extLst>
              <a:ext uri="{FF2B5EF4-FFF2-40B4-BE49-F238E27FC236}">
                <a16:creationId xmlns:a16="http://schemas.microsoft.com/office/drawing/2014/main" id="{16E37855-621E-4D36-9BD2-A836F0C79C99}"/>
              </a:ext>
            </a:extLst>
          </p:cNvPr>
          <p:cNvPicPr>
            <a:picLocks noChangeAspect="1"/>
          </p:cNvPicPr>
          <p:nvPr/>
        </p:nvPicPr>
        <p:blipFill rotWithShape="1">
          <a:blip r:embed="rId4">
            <a:extLst>
              <a:ext uri="{28A0092B-C50C-407E-A947-70E740481C1C}">
                <a14:useLocalDpi xmlns:a14="http://schemas.microsoft.com/office/drawing/2010/main" val="0"/>
              </a:ext>
            </a:extLst>
          </a:blip>
          <a:srcRect l="16691" r="6780"/>
          <a:stretch/>
        </p:blipFill>
        <p:spPr>
          <a:xfrm>
            <a:off x="4117521" y="-478"/>
            <a:ext cx="8074479" cy="6857990"/>
          </a:xfrm>
          <a:prstGeom prst="rect">
            <a:avLst/>
          </a:prstGeom>
          <a:effectLst>
            <a:outerShdw blurRad="50800" sx="99000" sy="99000" algn="ctr" rotWithShape="0">
              <a:srgbClr val="000000">
                <a:alpha val="48000"/>
              </a:srgbClr>
            </a:outerShdw>
          </a:effectLst>
        </p:spPr>
      </p:pic>
      <p:sp>
        <p:nvSpPr>
          <p:cNvPr id="22" name="Freeform: Shape 11">
            <a:extLst>
              <a:ext uri="{FF2B5EF4-FFF2-40B4-BE49-F238E27FC236}">
                <a16:creationId xmlns:a16="http://schemas.microsoft.com/office/drawing/2014/main" id="{8F23F8A3-8FD7-4779-8323-FDC26BE998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F605C4CC-A25C-416F-8333-7CB7DC97D8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978B7C1-49D4-460E-953B-9FB87395376F}"/>
              </a:ext>
            </a:extLst>
          </p:cNvPr>
          <p:cNvSpPr>
            <a:spLocks noGrp="1"/>
          </p:cNvSpPr>
          <p:nvPr>
            <p:ph type="title"/>
          </p:nvPr>
        </p:nvSpPr>
        <p:spPr>
          <a:xfrm>
            <a:off x="122371" y="96109"/>
            <a:ext cx="6588822" cy="6615083"/>
          </a:xfrm>
        </p:spPr>
        <p:txBody>
          <a:bodyPr anchor="t">
            <a:normAutofit/>
          </a:bodyPr>
          <a:lstStyle/>
          <a:p>
            <a:r>
              <a:rPr lang="en-GB" sz="2400" dirty="0">
                <a:solidFill>
                  <a:srgbClr val="00B0F0"/>
                </a:solidFill>
              </a:rPr>
              <a:t>#UKANResearchSoundings</a:t>
            </a:r>
            <a:r>
              <a:rPr lang="en-GB" sz="2100" dirty="0"/>
              <a:t/>
            </a:r>
            <a:br>
              <a:rPr lang="en-GB" sz="2100" dirty="0"/>
            </a:br>
            <a:r>
              <a:rPr lang="en-GB" sz="1800" dirty="0">
                <a:solidFill>
                  <a:schemeClr val="tx2">
                    <a:lumMod val="10000"/>
                  </a:schemeClr>
                </a:solidFill>
              </a:rPr>
              <a:t>-</a:t>
            </a:r>
            <a:r>
              <a:rPr lang="en-GB" sz="2100" dirty="0"/>
              <a:t/>
            </a:r>
            <a:br>
              <a:rPr lang="en-GB" sz="2100" dirty="0"/>
            </a:br>
            <a:r>
              <a:rPr lang="en-GB" sz="2800" b="1" dirty="0">
                <a:solidFill>
                  <a:srgbClr val="FFFF00"/>
                </a:solidFill>
              </a:rPr>
              <a:t>Repeat Pass Synthetic Aperture </a:t>
            </a:r>
            <a:br>
              <a:rPr lang="en-GB" sz="2800" b="1" dirty="0">
                <a:solidFill>
                  <a:srgbClr val="FFFF00"/>
                </a:solidFill>
              </a:rPr>
            </a:br>
            <a:r>
              <a:rPr lang="en-GB" sz="2800" b="1" dirty="0">
                <a:solidFill>
                  <a:srgbClr val="FFFF00"/>
                </a:solidFill>
              </a:rPr>
              <a:t>Sonar Bathymetry Estimation</a:t>
            </a:r>
            <a:r>
              <a:rPr lang="en-GB" sz="1800" b="1" dirty="0">
                <a:solidFill>
                  <a:srgbClr val="FFFF00"/>
                </a:solidFill>
              </a:rPr>
              <a:t/>
            </a:r>
            <a:br>
              <a:rPr lang="en-GB" sz="1800" b="1" dirty="0">
                <a:solidFill>
                  <a:srgbClr val="FFFF00"/>
                </a:solidFill>
              </a:rPr>
            </a:br>
            <a:r>
              <a:rPr lang="en-GB" sz="1800" b="1" dirty="0"/>
              <a:t/>
            </a:r>
            <a:br>
              <a:rPr lang="en-GB" sz="1800" b="1" dirty="0"/>
            </a:br>
            <a:r>
              <a:rPr lang="en-GB" sz="2000" b="1" dirty="0"/>
              <a:t>Ben Thomas </a:t>
            </a:r>
            <a:r>
              <a:rPr lang="en-GB" sz="2700" b="1" dirty="0"/>
              <a:t/>
            </a:r>
            <a:br>
              <a:rPr lang="en-GB" sz="2700" b="1" dirty="0"/>
            </a:br>
            <a:r>
              <a:rPr lang="en-GB" sz="1800" b="1" dirty="0"/>
              <a:t> </a:t>
            </a:r>
            <a:br>
              <a:rPr lang="en-GB" sz="1800" b="1" dirty="0"/>
            </a:br>
            <a:r>
              <a:rPr lang="en-GB" sz="1600" dirty="0">
                <a:effectLst/>
                <a:ea typeface="Calibri" panose="020F0502020204030204" pitchFamily="34" charset="0"/>
                <a:cs typeface="Times New Roman" panose="02020603050405020304" pitchFamily="18" charset="0"/>
              </a:rPr>
              <a:t>Repeat-pass synthetic aperture sonar bathymetry estimation is a technique </a:t>
            </a:r>
            <a:br>
              <a:rPr lang="en-GB" sz="1600" dirty="0">
                <a:effectLst/>
                <a:ea typeface="Calibri" panose="020F0502020204030204" pitchFamily="34" charset="0"/>
                <a:cs typeface="Times New Roman" panose="02020603050405020304" pitchFamily="18" charset="0"/>
              </a:rPr>
            </a:br>
            <a:r>
              <a:rPr lang="en-GB" sz="1600" dirty="0">
                <a:effectLst/>
                <a:ea typeface="Calibri" panose="020F0502020204030204" pitchFamily="34" charset="0"/>
                <a:cs typeface="Times New Roman" panose="02020603050405020304" pitchFamily="18" charset="0"/>
              </a:rPr>
              <a:t>for acoustic 3D seafloor mapping with ultra-high vertical precision. The method involves traversing repeated tracks past a scene with an </a:t>
            </a:r>
            <a:br>
              <a:rPr lang="en-GB" sz="1600" dirty="0">
                <a:effectLst/>
                <a:ea typeface="Calibri" panose="020F0502020204030204" pitchFamily="34" charset="0"/>
                <a:cs typeface="Times New Roman" panose="02020603050405020304" pitchFamily="18" charset="0"/>
              </a:rPr>
            </a:br>
            <a:r>
              <a:rPr lang="en-GB" sz="1600" dirty="0">
                <a:effectLst/>
                <a:ea typeface="Calibri" panose="020F0502020204030204" pitchFamily="34" charset="0"/>
                <a:cs typeface="Times New Roman" panose="02020603050405020304" pitchFamily="18" charset="0"/>
              </a:rPr>
              <a:t>autonomous underwater vehicle at varying depths, generating a high resolution seafloor image from each pass. The phase difference </a:t>
            </a:r>
            <a:br>
              <a:rPr lang="en-GB" sz="1600" dirty="0">
                <a:effectLst/>
                <a:ea typeface="Calibri" panose="020F0502020204030204" pitchFamily="34" charset="0"/>
                <a:cs typeface="Times New Roman" panose="02020603050405020304" pitchFamily="18" charset="0"/>
              </a:rPr>
            </a:br>
            <a:r>
              <a:rPr lang="en-GB" sz="1600" dirty="0">
                <a:effectLst/>
                <a:ea typeface="Calibri" panose="020F0502020204030204" pitchFamily="34" charset="0"/>
                <a:cs typeface="Times New Roman" panose="02020603050405020304" pitchFamily="18" charset="0"/>
              </a:rPr>
              <a:t>between each pair of images contains information about the depth </a:t>
            </a:r>
            <a:br>
              <a:rPr lang="en-GB" sz="1600" dirty="0">
                <a:effectLst/>
                <a:ea typeface="Calibri" panose="020F0502020204030204" pitchFamily="34" charset="0"/>
                <a:cs typeface="Times New Roman" panose="02020603050405020304" pitchFamily="18" charset="0"/>
              </a:rPr>
            </a:br>
            <a:r>
              <a:rPr lang="en-GB" sz="1600" dirty="0">
                <a:effectLst/>
                <a:ea typeface="Calibri" panose="020F0502020204030204" pitchFamily="34" charset="0"/>
                <a:cs typeface="Times New Roman" panose="02020603050405020304" pitchFamily="18" charset="0"/>
              </a:rPr>
              <a:t>of the seafloor. Fusing the phase differences between all passes </a:t>
            </a:r>
            <a:br>
              <a:rPr lang="en-GB" sz="1600" dirty="0">
                <a:effectLst/>
                <a:ea typeface="Calibri" panose="020F0502020204030204" pitchFamily="34" charset="0"/>
                <a:cs typeface="Times New Roman" panose="02020603050405020304" pitchFamily="18" charset="0"/>
              </a:rPr>
            </a:br>
            <a:r>
              <a:rPr lang="en-GB" sz="1600" dirty="0">
                <a:effectLst/>
                <a:ea typeface="Calibri" panose="020F0502020204030204" pitchFamily="34" charset="0"/>
                <a:cs typeface="Times New Roman" panose="02020603050405020304" pitchFamily="18" charset="0"/>
              </a:rPr>
              <a:t>increases the precision of the seafloor depth estimates.</a:t>
            </a:r>
            <a:br>
              <a:rPr lang="en-GB" sz="1600" dirty="0">
                <a:effectLst/>
                <a:ea typeface="Calibri" panose="020F0502020204030204" pitchFamily="34" charset="0"/>
                <a:cs typeface="Times New Roman" panose="02020603050405020304" pitchFamily="18" charset="0"/>
              </a:rPr>
            </a:br>
            <a:r>
              <a:rPr lang="en-GB" sz="1600" dirty="0">
                <a:effectLst/>
                <a:ea typeface="Calibri" panose="020F0502020204030204" pitchFamily="34" charset="0"/>
                <a:cs typeface="Times New Roman" panose="02020603050405020304" pitchFamily="18" charset="0"/>
              </a:rPr>
              <a:t/>
            </a:r>
            <a:br>
              <a:rPr lang="en-GB" sz="1600" dirty="0">
                <a:effectLst/>
                <a:ea typeface="Calibri" panose="020F0502020204030204" pitchFamily="34" charset="0"/>
                <a:cs typeface="Times New Roman" panose="02020603050405020304" pitchFamily="18" charset="0"/>
              </a:rPr>
            </a:br>
            <a:r>
              <a:rPr lang="en-GB" sz="1600" dirty="0">
                <a:effectLst/>
                <a:ea typeface="Calibri" panose="020F0502020204030204" pitchFamily="34" charset="0"/>
                <a:cs typeface="Times New Roman" panose="02020603050405020304" pitchFamily="18" charset="0"/>
              </a:rPr>
              <a:t>This is similar to how our ears are used to estimate the direction </a:t>
            </a:r>
            <a:br>
              <a:rPr lang="en-GB" sz="1600" dirty="0">
                <a:effectLst/>
                <a:ea typeface="Calibri" panose="020F0502020204030204" pitchFamily="34" charset="0"/>
                <a:cs typeface="Times New Roman" panose="02020603050405020304" pitchFamily="18" charset="0"/>
              </a:rPr>
            </a:br>
            <a:r>
              <a:rPr lang="en-GB" sz="1600" dirty="0">
                <a:effectLst/>
                <a:ea typeface="Calibri" panose="020F0502020204030204" pitchFamily="34" charset="0"/>
                <a:cs typeface="Times New Roman" panose="02020603050405020304" pitchFamily="18" charset="0"/>
              </a:rPr>
              <a:t>of an acoustic source, by measuring the phase difference </a:t>
            </a:r>
            <a:br>
              <a:rPr lang="en-GB" sz="1600" dirty="0">
                <a:effectLst/>
                <a:ea typeface="Calibri" panose="020F0502020204030204" pitchFamily="34" charset="0"/>
                <a:cs typeface="Times New Roman" panose="02020603050405020304" pitchFamily="18" charset="0"/>
              </a:rPr>
            </a:br>
            <a:r>
              <a:rPr lang="en-GB" sz="1600" dirty="0">
                <a:effectLst/>
                <a:ea typeface="Calibri" panose="020F0502020204030204" pitchFamily="34" charset="0"/>
                <a:cs typeface="Times New Roman" panose="02020603050405020304" pitchFamily="18" charset="0"/>
              </a:rPr>
              <a:t>between the signals arriving at each ear. This audio clip </a:t>
            </a:r>
            <a:br>
              <a:rPr lang="en-GB" sz="1600" dirty="0">
                <a:effectLst/>
                <a:ea typeface="Calibri" panose="020F0502020204030204" pitchFamily="34" charset="0"/>
                <a:cs typeface="Times New Roman" panose="02020603050405020304" pitchFamily="18" charset="0"/>
              </a:rPr>
            </a:br>
            <a:r>
              <a:rPr lang="en-GB" sz="1600" dirty="0">
                <a:effectLst/>
                <a:ea typeface="Calibri" panose="020F0502020204030204" pitchFamily="34" charset="0"/>
                <a:cs typeface="Times New Roman" panose="02020603050405020304" pitchFamily="18" charset="0"/>
              </a:rPr>
              <a:t>contains a moving acoustic source, whose path repeats </a:t>
            </a:r>
            <a:br>
              <a:rPr lang="en-GB" sz="1600" dirty="0">
                <a:effectLst/>
                <a:ea typeface="Calibri" panose="020F0502020204030204" pitchFamily="34" charset="0"/>
                <a:cs typeface="Times New Roman" panose="02020603050405020304" pitchFamily="18" charset="0"/>
              </a:rPr>
            </a:br>
            <a:r>
              <a:rPr lang="en-GB" sz="1600" dirty="0">
                <a:effectLst/>
                <a:ea typeface="Calibri" panose="020F0502020204030204" pitchFamily="34" charset="0"/>
                <a:cs typeface="Times New Roman" panose="02020603050405020304" pitchFamily="18" charset="0"/>
              </a:rPr>
              <a:t>when each note is added. Each note represents an </a:t>
            </a:r>
            <a:br>
              <a:rPr lang="en-GB" sz="1600" dirty="0">
                <a:effectLst/>
                <a:ea typeface="Calibri" panose="020F0502020204030204" pitchFamily="34" charset="0"/>
                <a:cs typeface="Times New Roman" panose="02020603050405020304" pitchFamily="18" charset="0"/>
              </a:rPr>
            </a:br>
            <a:r>
              <a:rPr lang="en-GB" sz="1600" dirty="0">
                <a:effectLst/>
                <a:ea typeface="Calibri" panose="020F0502020204030204" pitchFamily="34" charset="0"/>
                <a:cs typeface="Times New Roman" panose="02020603050405020304" pitchFamily="18" charset="0"/>
              </a:rPr>
              <a:t>additional pass, giving extra information about the </a:t>
            </a:r>
            <a:br>
              <a:rPr lang="en-GB" sz="1600" dirty="0">
                <a:effectLst/>
                <a:ea typeface="Calibri" panose="020F0502020204030204" pitchFamily="34" charset="0"/>
                <a:cs typeface="Times New Roman" panose="02020603050405020304" pitchFamily="18" charset="0"/>
              </a:rPr>
            </a:br>
            <a:r>
              <a:rPr lang="en-GB" sz="1600" dirty="0">
                <a:effectLst/>
                <a:ea typeface="Calibri" panose="020F0502020204030204" pitchFamily="34" charset="0"/>
                <a:cs typeface="Times New Roman" panose="02020603050405020304" pitchFamily="18" charset="0"/>
              </a:rPr>
              <a:t>direction of the source. The path of the source is </a:t>
            </a:r>
            <a:br>
              <a:rPr lang="en-GB" sz="1600" dirty="0">
                <a:effectLst/>
                <a:ea typeface="Calibri" panose="020F0502020204030204" pitchFamily="34" charset="0"/>
                <a:cs typeface="Times New Roman" panose="02020603050405020304" pitchFamily="18" charset="0"/>
              </a:rPr>
            </a:br>
            <a:r>
              <a:rPr lang="en-GB" sz="1600" dirty="0">
                <a:effectLst/>
                <a:ea typeface="Calibri" panose="020F0502020204030204" pitchFamily="34" charset="0"/>
                <a:cs typeface="Times New Roman" panose="02020603050405020304" pitchFamily="18" charset="0"/>
              </a:rPr>
              <a:t>easier to discern as the number of notes increases.</a:t>
            </a:r>
            <a:br>
              <a:rPr lang="en-GB" sz="1600" dirty="0">
                <a:effectLst/>
                <a:ea typeface="Calibri" panose="020F0502020204030204" pitchFamily="34" charset="0"/>
                <a:cs typeface="Times New Roman" panose="02020603050405020304" pitchFamily="18" charset="0"/>
              </a:rPr>
            </a:br>
            <a:endParaRPr lang="en-GB" sz="1600" dirty="0"/>
          </a:p>
        </p:txBody>
      </p:sp>
      <p:pic>
        <p:nvPicPr>
          <p:cNvPr id="8" name="Picture 7">
            <a:extLst>
              <a:ext uri="{FF2B5EF4-FFF2-40B4-BE49-F238E27FC236}">
                <a16:creationId xmlns:a16="http://schemas.microsoft.com/office/drawing/2014/main" id="{A7C2A4D7-B1FD-4FEC-8596-0D8C550D277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948953" y="-2952"/>
            <a:ext cx="2243051" cy="2243051"/>
          </a:xfrm>
          <a:prstGeom prst="rect">
            <a:avLst/>
          </a:prstGeom>
          <a:effectLst>
            <a:outerShdw blurRad="50800" dist="50800" dir="5400000" algn="ctr" rotWithShape="0">
              <a:schemeClr val="bg1"/>
            </a:outerShdw>
            <a:softEdge rad="12700"/>
          </a:effectLst>
        </p:spPr>
      </p:pic>
      <p:sp>
        <p:nvSpPr>
          <p:cNvPr id="3" name="TextBox 2">
            <a:extLst>
              <a:ext uri="{FF2B5EF4-FFF2-40B4-BE49-F238E27FC236}">
                <a16:creationId xmlns:a16="http://schemas.microsoft.com/office/drawing/2014/main" id="{3435A680-BC4F-4271-A615-6CFB52DE0DB8}"/>
              </a:ext>
            </a:extLst>
          </p:cNvPr>
          <p:cNvSpPr txBox="1"/>
          <p:nvPr/>
        </p:nvSpPr>
        <p:spPr>
          <a:xfrm>
            <a:off x="10038985" y="1637132"/>
            <a:ext cx="2077172" cy="523220"/>
          </a:xfrm>
          <a:prstGeom prst="rect">
            <a:avLst/>
          </a:prstGeom>
          <a:noFill/>
        </p:spPr>
        <p:txBody>
          <a:bodyPr wrap="none" rtlCol="0">
            <a:spAutoFit/>
          </a:bodyPr>
          <a:lstStyle/>
          <a:p>
            <a:pPr algn="ctr"/>
            <a:r>
              <a:rPr lang="en-GB" sz="1400" dirty="0">
                <a:solidFill>
                  <a:schemeClr val="bg1">
                    <a:lumMod val="50000"/>
                    <a:lumOff val="50000"/>
                  </a:schemeClr>
                </a:solidFill>
              </a:rPr>
              <a:t>Special Interest Group</a:t>
            </a:r>
          </a:p>
          <a:p>
            <a:pPr algn="ctr"/>
            <a:r>
              <a:rPr lang="en-GB" sz="1400" dirty="0">
                <a:solidFill>
                  <a:schemeClr val="bg1">
                    <a:lumMod val="50000"/>
                    <a:lumOff val="50000"/>
                  </a:schemeClr>
                </a:solidFill>
              </a:rPr>
              <a:t> </a:t>
            </a:r>
            <a:r>
              <a:rPr lang="en-GB" sz="1400" dirty="0" smtClean="0">
                <a:solidFill>
                  <a:schemeClr val="bg1">
                    <a:lumMod val="50000"/>
                    <a:lumOff val="50000"/>
                  </a:schemeClr>
                </a:solidFill>
              </a:rPr>
              <a:t>for</a:t>
            </a:r>
            <a:r>
              <a:rPr lang="en-GB" sz="1400" dirty="0" smtClean="0">
                <a:solidFill>
                  <a:schemeClr val="bg1">
                    <a:lumMod val="50000"/>
                    <a:lumOff val="50000"/>
                  </a:schemeClr>
                </a:solidFill>
              </a:rPr>
              <a:t> </a:t>
            </a:r>
            <a:r>
              <a:rPr lang="en-GB" sz="1400" dirty="0">
                <a:solidFill>
                  <a:schemeClr val="bg1">
                    <a:lumMod val="50000"/>
                    <a:lumOff val="50000"/>
                  </a:schemeClr>
                </a:solidFill>
              </a:rPr>
              <a:t>Underwater Acoustics</a:t>
            </a:r>
          </a:p>
        </p:txBody>
      </p:sp>
      <p:pic>
        <p:nvPicPr>
          <p:cNvPr id="7" name="Picture 2" descr="Jobs with UNIVERSITY OF BATH | Guardian Jobs">
            <a:extLst>
              <a:ext uri="{FF2B5EF4-FFF2-40B4-BE49-F238E27FC236}">
                <a16:creationId xmlns:a16="http://schemas.microsoft.com/office/drawing/2014/main" id="{DE6D8752-EA47-41E2-B924-0A7F2C9DFF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7872" y="4840448"/>
            <a:ext cx="4034128" cy="2017064"/>
          </a:xfrm>
          <a:prstGeom prst="rect">
            <a:avLst/>
          </a:prstGeom>
          <a:noFill/>
          <a:extLst>
            <a:ext uri="{909E8E84-426E-40DD-AFC4-6F175D3DCCD1}">
              <a14:hiddenFill xmlns:a14="http://schemas.microsoft.com/office/drawing/2010/main">
                <a:solidFill>
                  <a:srgbClr val="FFFFFF"/>
                </a:solidFill>
              </a14:hiddenFill>
            </a:ext>
          </a:extLst>
        </p:spPr>
      </p:pic>
      <p:pic>
        <p:nvPicPr>
          <p:cNvPr id="15" name="ResearchSoundingsBWT">
            <a:hlinkClick r:id="" action="ppaction://media"/>
            <a:extLst>
              <a:ext uri="{FF2B5EF4-FFF2-40B4-BE49-F238E27FC236}">
                <a16:creationId xmlns:a16="http://schemas.microsoft.com/office/drawing/2014/main" id="{2E770EAF-DC4F-4196-925E-6E5F3F5B63E5}"/>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106791" y="457199"/>
            <a:ext cx="1520783" cy="1520783"/>
          </a:xfrm>
          <a:prstGeom prst="rect">
            <a:avLst/>
          </a:prstGeom>
        </p:spPr>
      </p:pic>
    </p:spTree>
    <p:extLst>
      <p:ext uri="{BB962C8B-B14F-4D97-AF65-F5344CB8AC3E}">
        <p14:creationId xmlns:p14="http://schemas.microsoft.com/office/powerpoint/2010/main" val="166136261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253"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5"/>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1778</TotalTime>
  <Words>9</Words>
  <Application>Microsoft Office PowerPoint</Application>
  <PresentationFormat>Widescreen</PresentationFormat>
  <Paragraphs>3</Paragraphs>
  <Slides>1</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#UKANResearchSoundings - Repeat Pass Synthetic Aperture  Sonar Bathymetry Estimation  Ben Thomas    Repeat-pass synthetic aperture sonar bathymetry estimation is a technique  for acoustic 3D seafloor mapping with ultra-high vertical precision. The method involves traversing repeated tracks past a scene with an  autonomous underwater vehicle at varying depths, generating a high resolution seafloor image from each pass. The phase difference  between each pair of images contains information about the depth  of the seafloor. Fusing the phase differences between all passes  increases the precision of the seafloor depth estimates.  This is similar to how our ears are used to estimate the direction  of an acoustic source, by measuring the phase difference  between the signals arriving at each ear. This audio clip  contains a moving acoustic source, whose path repeats  when each note is added. Each note represents an  additional pass, giving extra information about the  direction of the source. The path of the source is  easier to discern as the number of notes increases.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Ford</dc:creator>
  <cp:lastModifiedBy>dwilliams</cp:lastModifiedBy>
  <cp:revision>34</cp:revision>
  <dcterms:created xsi:type="dcterms:W3CDTF">2021-11-17T16:21:32Z</dcterms:created>
  <dcterms:modified xsi:type="dcterms:W3CDTF">2021-11-28T22:41:58Z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df4b5af-ab42-45d5-91e7-45583bed1b2a_Enabled">
    <vt:lpwstr>true</vt:lpwstr>
  </property>
  <property fmtid="{D5CDD505-2E9C-101B-9397-08002B2CF9AE}" pid="3" name="MSIP_Label_9df4b5af-ab42-45d5-91e7-45583bed1b2a_SetDate">
    <vt:lpwstr>2021-11-17T16:21:31Z</vt:lpwstr>
  </property>
  <property fmtid="{D5CDD505-2E9C-101B-9397-08002B2CF9AE}" pid="4" name="MSIP_Label_9df4b5af-ab42-45d5-91e7-45583bed1b2a_Method">
    <vt:lpwstr>Standard</vt:lpwstr>
  </property>
  <property fmtid="{D5CDD505-2E9C-101B-9397-08002B2CF9AE}" pid="5" name="MSIP_Label_9df4b5af-ab42-45d5-91e7-45583bed1b2a_Name">
    <vt:lpwstr>9df4b5af-ab42-45d5-91e7-45583bed1b2a</vt:lpwstr>
  </property>
  <property fmtid="{D5CDD505-2E9C-101B-9397-08002B2CF9AE}" pid="6" name="MSIP_Label_9df4b5af-ab42-45d5-91e7-45583bed1b2a_SiteId">
    <vt:lpwstr>601e5460-b1bf-49c0-bd2d-e76ffc186a8d</vt:lpwstr>
  </property>
  <property fmtid="{D5CDD505-2E9C-101B-9397-08002B2CF9AE}" pid="7" name="MSIP_Label_9df4b5af-ab42-45d5-91e7-45583bed1b2a_ActionId">
    <vt:lpwstr>6d33cabd-0af0-4053-87d2-17aab3150311</vt:lpwstr>
  </property>
  <property fmtid="{D5CDD505-2E9C-101B-9397-08002B2CF9AE}" pid="8" name="MSIP_Label_9df4b5af-ab42-45d5-91e7-45583bed1b2a_ContentBits">
    <vt:lpwstr>0</vt:lpwstr>
  </property>
</Properties>
</file>