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lac" ContentType="audio/unknown"/>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A4BFD-5AC6-4917-A5E9-7DD5507279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8F0E148-8C30-450F-AC42-4534858FE2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9D6C95A-EEC6-4137-8F6A-67F3F122F58F}"/>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5" name="Footer Placeholder 4">
            <a:extLst>
              <a:ext uri="{FF2B5EF4-FFF2-40B4-BE49-F238E27FC236}">
                <a16:creationId xmlns:a16="http://schemas.microsoft.com/office/drawing/2014/main" id="{F40AA951-B2AB-44EA-8EB9-E428D5B659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CB6E66-DFB7-4302-93E7-C1C00F6698A7}"/>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1338414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F123B-8784-4B5C-B604-C35817BE11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7A0B022-477B-4C25-8E2A-D5915920B5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5BE95C-B92F-46F3-A464-C40C3058936A}"/>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5" name="Footer Placeholder 4">
            <a:extLst>
              <a:ext uri="{FF2B5EF4-FFF2-40B4-BE49-F238E27FC236}">
                <a16:creationId xmlns:a16="http://schemas.microsoft.com/office/drawing/2014/main" id="{CD773B97-71AF-46A2-B927-E11C87CC55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0C014F-6C91-44A0-9152-5D6291FF753F}"/>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425409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87A1F5-C083-47D3-BB9B-6957C66C16E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D2D8DE-3254-42D6-853B-92B35A5044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81E9E0-CC9D-489D-ABAD-AD959B8A3B2A}"/>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5" name="Footer Placeholder 4">
            <a:extLst>
              <a:ext uri="{FF2B5EF4-FFF2-40B4-BE49-F238E27FC236}">
                <a16:creationId xmlns:a16="http://schemas.microsoft.com/office/drawing/2014/main" id="{2CC18044-C176-4EA1-AF69-CA4623DBB7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FF550D-ECEB-4CD9-B356-6EC033AFF6E0}"/>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129685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B18A2-5C29-44EE-B87B-6AB3EE8870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EAC15-6E50-4E4A-A2F5-C31371698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7B0F41-3508-45E0-BF9D-C44966AB3E1D}"/>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5" name="Footer Placeholder 4">
            <a:extLst>
              <a:ext uri="{FF2B5EF4-FFF2-40B4-BE49-F238E27FC236}">
                <a16:creationId xmlns:a16="http://schemas.microsoft.com/office/drawing/2014/main" id="{CAEBB60C-86AE-439F-AF95-650CE6328F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250FB-75EB-4A44-8AA1-B4B9988C030F}"/>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285324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4F9EA-657C-4123-8148-32E142D17A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69A0355-E3C2-4ED7-9711-DA4B53C7D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4A4BBD-51D8-487D-9BE0-D83A0DE8617A}"/>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5" name="Footer Placeholder 4">
            <a:extLst>
              <a:ext uri="{FF2B5EF4-FFF2-40B4-BE49-F238E27FC236}">
                <a16:creationId xmlns:a16="http://schemas.microsoft.com/office/drawing/2014/main" id="{4E8D3F8A-6396-4D02-B43F-5D6AF6EAF3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26675F-008A-43C3-B482-BC81D23F6305}"/>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379718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D337B-B269-4A41-85C1-14303D3BBF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BED391-885F-49DC-825B-5D59FD7FD8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7897EE-182C-4AAB-B5FB-5DDD5794CE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1CCF2E-911B-432B-B46E-2C47DA137A4D}"/>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6" name="Footer Placeholder 5">
            <a:extLst>
              <a:ext uri="{FF2B5EF4-FFF2-40B4-BE49-F238E27FC236}">
                <a16:creationId xmlns:a16="http://schemas.microsoft.com/office/drawing/2014/main" id="{6BFB64F6-3E67-43E5-AA31-18601DA1E8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6D1BBF-ABDD-4192-8578-B7EDD1F288D3}"/>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1705074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00791-4552-4477-954B-4BAFFAA65BC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4B3F57-3E70-432F-9396-DB2FCB937B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64C91C-CF29-4147-A35A-032F5D0C0C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9976ADC-86B4-4EB9-9C97-4CABE3070C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8AC825-0D28-4DB8-A2BB-FA8AD0B913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B736214-BDCE-4704-9CF7-409BD4AD2CDC}"/>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8" name="Footer Placeholder 7">
            <a:extLst>
              <a:ext uri="{FF2B5EF4-FFF2-40B4-BE49-F238E27FC236}">
                <a16:creationId xmlns:a16="http://schemas.microsoft.com/office/drawing/2014/main" id="{2B398DAE-BE6E-4FED-8CB2-AB053A66477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E18BFE-282A-4AE8-B4CD-21BDBE30B1A7}"/>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288584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7FA7C-0CA6-4CF4-A785-49DA94776A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04EC8F-DAEA-41AB-8160-7744E33469D9}"/>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4" name="Footer Placeholder 3">
            <a:extLst>
              <a:ext uri="{FF2B5EF4-FFF2-40B4-BE49-F238E27FC236}">
                <a16:creationId xmlns:a16="http://schemas.microsoft.com/office/drawing/2014/main" id="{BF6324F6-2E0F-4607-BB69-2694DFB0A71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23FCA8-CE89-44E6-AD3D-4DF5770F2078}"/>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2947998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08140D-AAA9-4352-92A7-E7EA4B293CC7}"/>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3" name="Footer Placeholder 2">
            <a:extLst>
              <a:ext uri="{FF2B5EF4-FFF2-40B4-BE49-F238E27FC236}">
                <a16:creationId xmlns:a16="http://schemas.microsoft.com/office/drawing/2014/main" id="{F2C5D07D-F3C6-45AE-B117-AA339679ED7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1C6117-4D13-4726-8A55-7FB6B480DD3D}"/>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2202714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5745A-D7CC-45BF-B524-4749767909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24629C-23B4-4F7F-873A-EF7E547053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2884E3-EC6D-4686-8B68-A8560908A9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D04F4B-1BE7-4077-B90A-E7FC238A4C70}"/>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6" name="Footer Placeholder 5">
            <a:extLst>
              <a:ext uri="{FF2B5EF4-FFF2-40B4-BE49-F238E27FC236}">
                <a16:creationId xmlns:a16="http://schemas.microsoft.com/office/drawing/2014/main" id="{88BF0344-CF53-4C0E-8CBE-1F4514A7E9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7EB1B6-30E9-471D-8A0A-D38F0EA585D7}"/>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857106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554FF-732A-4E1D-A0F6-01631EDFE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0700A4-4EDB-4C5D-B0C1-821C383389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9DE3B59-07C0-49FF-BC79-8EEFE5BAE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373504-DE2D-4790-B555-581B6E41D8B9}"/>
              </a:ext>
            </a:extLst>
          </p:cNvPr>
          <p:cNvSpPr>
            <a:spLocks noGrp="1"/>
          </p:cNvSpPr>
          <p:nvPr>
            <p:ph type="dt" sz="half" idx="10"/>
          </p:nvPr>
        </p:nvSpPr>
        <p:spPr/>
        <p:txBody>
          <a:bodyPr/>
          <a:lstStyle/>
          <a:p>
            <a:fld id="{A7B5E1F3-BEDC-4D4B-9826-4C9EB30E4DE6}" type="datetimeFigureOut">
              <a:rPr lang="en-GB" smtClean="0"/>
              <a:t>28/11/2021</a:t>
            </a:fld>
            <a:endParaRPr lang="en-GB"/>
          </a:p>
        </p:txBody>
      </p:sp>
      <p:sp>
        <p:nvSpPr>
          <p:cNvPr id="6" name="Footer Placeholder 5">
            <a:extLst>
              <a:ext uri="{FF2B5EF4-FFF2-40B4-BE49-F238E27FC236}">
                <a16:creationId xmlns:a16="http://schemas.microsoft.com/office/drawing/2014/main" id="{EF9EBA4A-A643-4704-8AAB-C765E60D41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102DE4-11BE-4E57-884B-ED22095F3DFD}"/>
              </a:ext>
            </a:extLst>
          </p:cNvPr>
          <p:cNvSpPr>
            <a:spLocks noGrp="1"/>
          </p:cNvSpPr>
          <p:nvPr>
            <p:ph type="sldNum" sz="quarter" idx="12"/>
          </p:nvPr>
        </p:nvSpPr>
        <p:spPr/>
        <p:txBody>
          <a:bodyPr/>
          <a:lstStyle/>
          <a:p>
            <a:fld id="{F64B624F-0880-431B-9D92-BB92D7600A32}" type="slidenum">
              <a:rPr lang="en-GB" smtClean="0"/>
              <a:t>‹#›</a:t>
            </a:fld>
            <a:endParaRPr lang="en-GB"/>
          </a:p>
        </p:txBody>
      </p:sp>
    </p:spTree>
    <p:extLst>
      <p:ext uri="{BB962C8B-B14F-4D97-AF65-F5344CB8AC3E}">
        <p14:creationId xmlns:p14="http://schemas.microsoft.com/office/powerpoint/2010/main" val="9183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97867A-1D08-432A-848F-6B8987762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261BC7-19AF-41C0-9D72-EB01B3C8EF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EB6E3-6B76-4113-9F0B-923DC70AE0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B5E1F3-BEDC-4D4B-9826-4C9EB30E4DE6}" type="datetimeFigureOut">
              <a:rPr lang="en-GB" smtClean="0"/>
              <a:t>28/11/2021</a:t>
            </a:fld>
            <a:endParaRPr lang="en-GB"/>
          </a:p>
        </p:txBody>
      </p:sp>
      <p:sp>
        <p:nvSpPr>
          <p:cNvPr id="5" name="Footer Placeholder 4">
            <a:extLst>
              <a:ext uri="{FF2B5EF4-FFF2-40B4-BE49-F238E27FC236}">
                <a16:creationId xmlns:a16="http://schemas.microsoft.com/office/drawing/2014/main" id="{AFA585F9-BDD6-4609-B856-13FA4BBE79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85C4E19-0135-4FAE-ADC0-3BB3D96D9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B624F-0880-431B-9D92-BB92D7600A32}" type="slidenum">
              <a:rPr lang="en-GB" smtClean="0"/>
              <a:t>‹#›</a:t>
            </a:fld>
            <a:endParaRPr lang="en-GB"/>
          </a:p>
        </p:txBody>
      </p:sp>
    </p:spTree>
    <p:extLst>
      <p:ext uri="{BB962C8B-B14F-4D97-AF65-F5344CB8AC3E}">
        <p14:creationId xmlns:p14="http://schemas.microsoft.com/office/powerpoint/2010/main" val="2613488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audio" Target="../media/media1.flac"/><Relationship Id="rId1" Type="http://schemas.microsoft.com/office/2007/relationships/media" Target="../media/media1.flac"/><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6A65BD7-91ED-40FC-A5BE-EBA68EC6C88D}"/>
              </a:ext>
            </a:extLst>
          </p:cNvPr>
          <p:cNvSpPr/>
          <p:nvPr/>
        </p:nvSpPr>
        <p:spPr>
          <a:xfrm>
            <a:off x="7691126" y="0"/>
            <a:ext cx="4500874" cy="2221907"/>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Content Placeholder 4">
            <a:extLst>
              <a:ext uri="{FF2B5EF4-FFF2-40B4-BE49-F238E27FC236}">
                <a16:creationId xmlns:a16="http://schemas.microsoft.com/office/drawing/2014/main" id="{16E37855-621E-4D36-9BD2-A836F0C79C99}"/>
              </a:ext>
            </a:extLst>
          </p:cNvPr>
          <p:cNvPicPr>
            <a:picLocks noChangeAspect="1"/>
          </p:cNvPicPr>
          <p:nvPr/>
        </p:nvPicPr>
        <p:blipFill rotWithShape="1">
          <a:blip r:embed="rId4">
            <a:extLst>
              <a:ext uri="{28A0092B-C50C-407E-A947-70E740481C1C}">
                <a14:useLocalDpi xmlns:a14="http://schemas.microsoft.com/office/drawing/2010/main" val="0"/>
              </a:ext>
            </a:extLst>
          </a:blip>
          <a:srcRect l="16691" r="6780"/>
          <a:stretch/>
        </p:blipFill>
        <p:spPr>
          <a:xfrm>
            <a:off x="4117521" y="-478"/>
            <a:ext cx="8074479" cy="6857990"/>
          </a:xfrm>
          <a:prstGeom prst="rect">
            <a:avLst/>
          </a:prstGeom>
          <a:effectLst>
            <a:outerShdw blurRad="50800" sx="99000" sy="99000" algn="ctr" rotWithShape="0">
              <a:srgbClr val="000000">
                <a:alpha val="48000"/>
              </a:srgbClr>
            </a:outerShdw>
          </a:effectLst>
        </p:spPr>
      </p:pic>
      <p:sp>
        <p:nvSpPr>
          <p:cNvPr id="22" name="Freeform: Shape 11">
            <a:extLst>
              <a:ext uri="{FF2B5EF4-FFF2-40B4-BE49-F238E27FC236}">
                <a16:creationId xmlns:a16="http://schemas.microsoft.com/office/drawing/2014/main" id="{8F23F8A3-8FD7-4779-8323-FDC26BE998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859800" cy="6858478"/>
          </a:xfrm>
          <a:custGeom>
            <a:avLst/>
            <a:gdLst>
              <a:gd name="connsiteX0" fmla="*/ 7859800 w 7859800"/>
              <a:gd name="connsiteY0" fmla="*/ 6858478 h 6858478"/>
              <a:gd name="connsiteX1" fmla="*/ 435245 w 7859800"/>
              <a:gd name="connsiteY1" fmla="*/ 6858478 h 6858478"/>
              <a:gd name="connsiteX2" fmla="*/ 435505 w 7859800"/>
              <a:gd name="connsiteY2" fmla="*/ 6857916 h 6858478"/>
              <a:gd name="connsiteX3" fmla="*/ 0 w 7859800"/>
              <a:gd name="connsiteY3" fmla="*/ 6857916 h 6858478"/>
              <a:gd name="connsiteX4" fmla="*/ 0 w 7859800"/>
              <a:gd name="connsiteY4" fmla="*/ 0 h 6858478"/>
              <a:gd name="connsiteX5" fmla="*/ 3611620 w 7859800"/>
              <a:gd name="connsiteY5" fmla="*/ 0 h 6858478"/>
              <a:gd name="connsiteX6" fmla="*/ 4677848 w 7859800"/>
              <a:gd name="connsiteY6" fmla="*/ 0 h 6858478"/>
              <a:gd name="connsiteX7" fmla="*/ 4683425 w 7859800"/>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859800" h="6858478">
                <a:moveTo>
                  <a:pt x="7859800" y="6858478"/>
                </a:moveTo>
                <a:lnTo>
                  <a:pt x="435245" y="6858478"/>
                </a:lnTo>
                <a:lnTo>
                  <a:pt x="435505" y="6857916"/>
                </a:lnTo>
                <a:lnTo>
                  <a:pt x="0" y="6857916"/>
                </a:lnTo>
                <a:lnTo>
                  <a:pt x="0" y="0"/>
                </a:lnTo>
                <a:lnTo>
                  <a:pt x="3611620" y="0"/>
                </a:lnTo>
                <a:lnTo>
                  <a:pt x="4677848" y="0"/>
                </a:lnTo>
                <a:lnTo>
                  <a:pt x="4683425"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F605C4CC-A25C-416F-8333-7CB7DC97D8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7431174" cy="6858478"/>
          </a:xfrm>
          <a:custGeom>
            <a:avLst/>
            <a:gdLst>
              <a:gd name="connsiteX0" fmla="*/ 7431174 w 7431174"/>
              <a:gd name="connsiteY0" fmla="*/ 6858478 h 6858478"/>
              <a:gd name="connsiteX1" fmla="*/ 6619 w 7431174"/>
              <a:gd name="connsiteY1" fmla="*/ 6858478 h 6858478"/>
              <a:gd name="connsiteX2" fmla="*/ 6879 w 7431174"/>
              <a:gd name="connsiteY2" fmla="*/ 6857916 h 6858478"/>
              <a:gd name="connsiteX3" fmla="*/ 0 w 7431174"/>
              <a:gd name="connsiteY3" fmla="*/ 6857916 h 6858478"/>
              <a:gd name="connsiteX4" fmla="*/ 0 w 7431174"/>
              <a:gd name="connsiteY4" fmla="*/ 0 h 6858478"/>
              <a:gd name="connsiteX5" fmla="*/ 3182994 w 7431174"/>
              <a:gd name="connsiteY5" fmla="*/ 0 h 6858478"/>
              <a:gd name="connsiteX6" fmla="*/ 4249222 w 7431174"/>
              <a:gd name="connsiteY6" fmla="*/ 0 h 6858478"/>
              <a:gd name="connsiteX7" fmla="*/ 4254799 w 7431174"/>
              <a:gd name="connsiteY7"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31174" h="6858478">
                <a:moveTo>
                  <a:pt x="7431174" y="6858478"/>
                </a:moveTo>
                <a:lnTo>
                  <a:pt x="6619" y="6858478"/>
                </a:lnTo>
                <a:lnTo>
                  <a:pt x="6879" y="6857916"/>
                </a:lnTo>
                <a:lnTo>
                  <a:pt x="0" y="6857916"/>
                </a:lnTo>
                <a:lnTo>
                  <a:pt x="0" y="0"/>
                </a:lnTo>
                <a:lnTo>
                  <a:pt x="3182994" y="0"/>
                </a:lnTo>
                <a:lnTo>
                  <a:pt x="4249222" y="0"/>
                </a:lnTo>
                <a:lnTo>
                  <a:pt x="4254799"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978B7C1-49D4-460E-953B-9FB87395376F}"/>
              </a:ext>
            </a:extLst>
          </p:cNvPr>
          <p:cNvSpPr>
            <a:spLocks noGrp="1"/>
          </p:cNvSpPr>
          <p:nvPr>
            <p:ph type="title"/>
          </p:nvPr>
        </p:nvSpPr>
        <p:spPr>
          <a:xfrm>
            <a:off x="122371" y="96109"/>
            <a:ext cx="6588822" cy="6615083"/>
          </a:xfrm>
        </p:spPr>
        <p:txBody>
          <a:bodyPr anchor="t">
            <a:normAutofit fontScale="90000"/>
          </a:bodyPr>
          <a:lstStyle/>
          <a:p>
            <a:r>
              <a:rPr lang="en-GB" sz="2400" dirty="0">
                <a:solidFill>
                  <a:srgbClr val="00B0F0"/>
                </a:solidFill>
              </a:rPr>
              <a:t>#UKANResearchSoundings</a:t>
            </a:r>
            <a:r>
              <a:rPr lang="en-GB" sz="2100" dirty="0"/>
              <a:t/>
            </a:r>
            <a:br>
              <a:rPr lang="en-GB" sz="2100" dirty="0"/>
            </a:br>
            <a:r>
              <a:rPr lang="en-GB" sz="1800" dirty="0">
                <a:solidFill>
                  <a:schemeClr val="tx2">
                    <a:lumMod val="10000"/>
                  </a:schemeClr>
                </a:solidFill>
              </a:rPr>
              <a:t>-</a:t>
            </a:r>
            <a:r>
              <a:rPr lang="en-GB" sz="2100" dirty="0"/>
              <a:t/>
            </a:r>
            <a:br>
              <a:rPr lang="en-GB" sz="2100" dirty="0"/>
            </a:br>
            <a:r>
              <a:rPr lang="en-GB" sz="3200" b="1" dirty="0">
                <a:solidFill>
                  <a:srgbClr val="FFFF00"/>
                </a:solidFill>
              </a:rPr>
              <a:t>Wideband Acoustic Echoes </a:t>
            </a:r>
            <a:br>
              <a:rPr lang="en-GB" sz="3200" b="1" dirty="0">
                <a:solidFill>
                  <a:srgbClr val="FFFF00"/>
                </a:solidFill>
              </a:rPr>
            </a:br>
            <a:r>
              <a:rPr lang="en-GB" sz="3200" b="1" dirty="0">
                <a:solidFill>
                  <a:srgbClr val="FFFF00"/>
                </a:solidFill>
              </a:rPr>
              <a:t>from an Underwater Pipe</a:t>
            </a:r>
            <a:r>
              <a:rPr lang="en-GB" sz="1800" b="1" dirty="0"/>
              <a:t> </a:t>
            </a:r>
            <a:br>
              <a:rPr lang="en-GB" sz="1800" b="1" dirty="0"/>
            </a:br>
            <a:r>
              <a:rPr lang="en-GB" sz="1800" b="1" dirty="0"/>
              <a:t/>
            </a:r>
            <a:br>
              <a:rPr lang="en-GB" sz="1800" b="1" dirty="0"/>
            </a:br>
            <a:r>
              <a:rPr lang="en-GB" sz="2400" b="1" dirty="0"/>
              <a:t>Alan Hunter</a:t>
            </a:r>
            <a:r>
              <a:rPr lang="en-GB" sz="2700" b="1" dirty="0"/>
              <a:t/>
            </a:r>
            <a:br>
              <a:rPr lang="en-GB" sz="2700" b="1" dirty="0"/>
            </a:br>
            <a:r>
              <a:rPr lang="en-GB" sz="1800" b="1" dirty="0"/>
              <a:t> </a:t>
            </a:r>
            <a:br>
              <a:rPr lang="en-GB" sz="1800" b="1" dirty="0"/>
            </a:br>
            <a:r>
              <a:rPr lang="en-GB" sz="1800" b="1" dirty="0"/>
              <a:t/>
            </a:r>
            <a:br>
              <a:rPr lang="en-GB" sz="1800" b="1" dirty="0"/>
            </a:br>
            <a:r>
              <a:rPr lang="en-GB" sz="1600" dirty="0"/>
              <a:t>Wideband acoustic signals can be used to </a:t>
            </a:r>
            <a:r>
              <a:rPr lang="en-GB" sz="1600" i="1" dirty="0"/>
              <a:t>ping</a:t>
            </a:r>
            <a:r>
              <a:rPr lang="en-GB" sz="1600" dirty="0"/>
              <a:t> underwater objects and listen </a:t>
            </a:r>
            <a:br>
              <a:rPr lang="en-GB" sz="1600" dirty="0"/>
            </a:br>
            <a:r>
              <a:rPr lang="en-GB" sz="1600" dirty="0"/>
              <a:t>to their </a:t>
            </a:r>
            <a:r>
              <a:rPr lang="en-GB" sz="1600" i="1" dirty="0"/>
              <a:t>echoes</a:t>
            </a:r>
            <a:r>
              <a:rPr lang="en-GB" sz="1600" dirty="0"/>
              <a:t>. This is useful for detecting and characterising objects of </a:t>
            </a:r>
            <a:br>
              <a:rPr lang="en-GB" sz="1600" dirty="0"/>
            </a:br>
            <a:r>
              <a:rPr lang="en-GB" sz="1600" dirty="0"/>
              <a:t>interest in the water column or on/beneath the seafloor.</a:t>
            </a:r>
            <a:br>
              <a:rPr lang="en-GB" sz="1600" dirty="0"/>
            </a:br>
            <a:r>
              <a:rPr lang="en-GB" sz="1600" dirty="0"/>
              <a:t/>
            </a:r>
            <a:br>
              <a:rPr lang="en-GB" sz="1600" dirty="0"/>
            </a:br>
            <a:r>
              <a:rPr lang="en-GB" sz="1600" dirty="0"/>
              <a:t>The audio clip contains a sequence of echoes from a truncated aluminium </a:t>
            </a:r>
            <a:br>
              <a:rPr lang="en-GB" sz="1600" dirty="0"/>
            </a:br>
            <a:r>
              <a:rPr lang="en-GB" sz="1600" dirty="0"/>
              <a:t>pipe (300mm diameter x 600mm length x 12.5mm wall thickness). Each </a:t>
            </a:r>
            <a:br>
              <a:rPr lang="en-GB" sz="1600" dirty="0"/>
            </a:br>
            <a:r>
              <a:rPr lang="en-GB" sz="1600" dirty="0"/>
              <a:t>echo is observed from a different angle, starting from a direction that </a:t>
            </a:r>
            <a:br>
              <a:rPr lang="en-GB" sz="1600" dirty="0"/>
            </a:br>
            <a:r>
              <a:rPr lang="en-GB" sz="1600" dirty="0"/>
              <a:t>is perpendicular to the pipe wall and then rotating towards its end.</a:t>
            </a:r>
            <a:br>
              <a:rPr lang="en-GB" sz="1600" dirty="0"/>
            </a:br>
            <a:r>
              <a:rPr lang="en-GB" sz="1600" dirty="0"/>
              <a:t/>
            </a:r>
            <a:br>
              <a:rPr lang="en-GB" sz="1600" dirty="0"/>
            </a:br>
            <a:r>
              <a:rPr lang="en-GB" sz="1600" dirty="0"/>
              <a:t>The frequency content of the sound changes with the observation </a:t>
            </a:r>
            <a:br>
              <a:rPr lang="en-GB" sz="1600" dirty="0"/>
            </a:br>
            <a:r>
              <a:rPr lang="en-GB" sz="1600" dirty="0"/>
              <a:t>angle. This dependence in frequency and angle provides useful </a:t>
            </a:r>
            <a:br>
              <a:rPr lang="en-GB" sz="1600" dirty="0"/>
            </a:br>
            <a:r>
              <a:rPr lang="en-GB" sz="1600" dirty="0"/>
              <a:t>classification features that relate to the object’s structure and </a:t>
            </a:r>
            <a:br>
              <a:rPr lang="en-GB" sz="1600" dirty="0"/>
            </a:br>
            <a:r>
              <a:rPr lang="en-GB" sz="1600" dirty="0"/>
              <a:t>composition.</a:t>
            </a:r>
            <a:br>
              <a:rPr lang="en-GB" sz="1600" dirty="0"/>
            </a:br>
            <a:r>
              <a:rPr lang="en-GB" sz="1600" dirty="0"/>
              <a:t/>
            </a:r>
            <a:br>
              <a:rPr lang="en-GB" sz="1600" dirty="0"/>
            </a:br>
            <a:r>
              <a:rPr lang="en-GB" sz="1600" dirty="0"/>
              <a:t>The sounds have been slowed down so that the frequencies </a:t>
            </a:r>
            <a:br>
              <a:rPr lang="en-GB" sz="1600" dirty="0"/>
            </a:br>
            <a:r>
              <a:rPr lang="en-GB" sz="1600" dirty="0"/>
              <a:t>are shifted into the lower audible part of the acoustic </a:t>
            </a:r>
            <a:br>
              <a:rPr lang="en-GB" sz="1600" dirty="0"/>
            </a:br>
            <a:r>
              <a:rPr lang="en-GB" sz="1600" dirty="0"/>
              <a:t>spectrum. This creates a more pleasing sound for </a:t>
            </a:r>
            <a:br>
              <a:rPr lang="en-GB" sz="1600" dirty="0"/>
            </a:br>
            <a:r>
              <a:rPr lang="en-GB" sz="1600" dirty="0"/>
              <a:t>listening.</a:t>
            </a:r>
            <a:br>
              <a:rPr lang="en-GB" sz="1600" dirty="0"/>
            </a:br>
            <a:endParaRPr lang="en-GB" sz="2700" dirty="0"/>
          </a:p>
        </p:txBody>
      </p:sp>
      <p:pic>
        <p:nvPicPr>
          <p:cNvPr id="8" name="Picture 7">
            <a:extLst>
              <a:ext uri="{FF2B5EF4-FFF2-40B4-BE49-F238E27FC236}">
                <a16:creationId xmlns:a16="http://schemas.microsoft.com/office/drawing/2014/main" id="{A7C2A4D7-B1FD-4FEC-8596-0D8C550D277D}"/>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948953" y="-2952"/>
            <a:ext cx="2243051" cy="2243051"/>
          </a:xfrm>
          <a:prstGeom prst="rect">
            <a:avLst/>
          </a:prstGeom>
          <a:effectLst>
            <a:outerShdw blurRad="50800" dist="50800" dir="5400000" algn="ctr" rotWithShape="0">
              <a:schemeClr val="bg1"/>
            </a:outerShdw>
            <a:softEdge rad="12700"/>
          </a:effectLst>
        </p:spPr>
      </p:pic>
      <p:sp>
        <p:nvSpPr>
          <p:cNvPr id="3" name="TextBox 2">
            <a:extLst>
              <a:ext uri="{FF2B5EF4-FFF2-40B4-BE49-F238E27FC236}">
                <a16:creationId xmlns:a16="http://schemas.microsoft.com/office/drawing/2014/main" id="{3435A680-BC4F-4271-A615-6CFB52DE0DB8}"/>
              </a:ext>
            </a:extLst>
          </p:cNvPr>
          <p:cNvSpPr txBox="1"/>
          <p:nvPr/>
        </p:nvSpPr>
        <p:spPr>
          <a:xfrm>
            <a:off x="10038985" y="1637132"/>
            <a:ext cx="2077172" cy="523220"/>
          </a:xfrm>
          <a:prstGeom prst="rect">
            <a:avLst/>
          </a:prstGeom>
          <a:noFill/>
        </p:spPr>
        <p:txBody>
          <a:bodyPr wrap="none" rtlCol="0">
            <a:spAutoFit/>
          </a:bodyPr>
          <a:lstStyle/>
          <a:p>
            <a:pPr algn="ctr"/>
            <a:r>
              <a:rPr lang="en-GB" sz="1400" dirty="0">
                <a:solidFill>
                  <a:schemeClr val="bg1">
                    <a:lumMod val="50000"/>
                    <a:lumOff val="50000"/>
                  </a:schemeClr>
                </a:solidFill>
              </a:rPr>
              <a:t>Special Interest Group</a:t>
            </a:r>
          </a:p>
          <a:p>
            <a:pPr algn="ctr"/>
            <a:r>
              <a:rPr lang="en-GB" sz="1400" dirty="0">
                <a:solidFill>
                  <a:schemeClr val="bg1">
                    <a:lumMod val="50000"/>
                    <a:lumOff val="50000"/>
                  </a:schemeClr>
                </a:solidFill>
              </a:rPr>
              <a:t> </a:t>
            </a:r>
            <a:r>
              <a:rPr lang="en-GB" sz="1400" dirty="0" smtClean="0">
                <a:solidFill>
                  <a:schemeClr val="bg1">
                    <a:lumMod val="50000"/>
                    <a:lumOff val="50000"/>
                  </a:schemeClr>
                </a:solidFill>
              </a:rPr>
              <a:t>for</a:t>
            </a:r>
            <a:r>
              <a:rPr lang="en-GB" sz="1400" dirty="0" smtClean="0">
                <a:solidFill>
                  <a:schemeClr val="bg1">
                    <a:lumMod val="50000"/>
                    <a:lumOff val="50000"/>
                  </a:schemeClr>
                </a:solidFill>
              </a:rPr>
              <a:t> </a:t>
            </a:r>
            <a:r>
              <a:rPr lang="en-GB" sz="1400" dirty="0">
                <a:solidFill>
                  <a:schemeClr val="bg1">
                    <a:lumMod val="50000"/>
                    <a:lumOff val="50000"/>
                  </a:schemeClr>
                </a:solidFill>
              </a:rPr>
              <a:t>Underwater Acoustics</a:t>
            </a:r>
          </a:p>
        </p:txBody>
      </p:sp>
      <p:pic>
        <p:nvPicPr>
          <p:cNvPr id="7" name="Picture 2" descr="Jobs with UNIVERSITY OF BATH | Guardian Jobs">
            <a:extLst>
              <a:ext uri="{FF2B5EF4-FFF2-40B4-BE49-F238E27FC236}">
                <a16:creationId xmlns:a16="http://schemas.microsoft.com/office/drawing/2014/main" id="{DE6D8752-EA47-41E2-B924-0A7F2C9DFF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7872" y="4840448"/>
            <a:ext cx="4034128" cy="2017064"/>
          </a:xfrm>
          <a:prstGeom prst="rect">
            <a:avLst/>
          </a:prstGeom>
          <a:noFill/>
          <a:extLst>
            <a:ext uri="{909E8E84-426E-40DD-AFC4-6F175D3DCCD1}">
              <a14:hiddenFill xmlns:a14="http://schemas.microsoft.com/office/drawing/2010/main">
                <a:solidFill>
                  <a:srgbClr val="FFFFFF"/>
                </a:solidFill>
              </a14:hiddenFill>
            </a:ext>
          </a:extLst>
        </p:spPr>
      </p:pic>
      <p:pic>
        <p:nvPicPr>
          <p:cNvPr id="11" name="Pipe_Bath">
            <a:hlinkClick r:id="" action="ppaction://media"/>
            <a:extLst>
              <a:ext uri="{FF2B5EF4-FFF2-40B4-BE49-F238E27FC236}">
                <a16:creationId xmlns:a16="http://schemas.microsoft.com/office/drawing/2014/main" id="{FEF9CB68-BD84-4219-8913-26FA747114FE}"/>
              </a:ext>
            </a:extLst>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4928508" y="578573"/>
            <a:ext cx="1080000" cy="1080000"/>
          </a:xfrm>
          <a:prstGeom prst="rect">
            <a:avLst/>
          </a:prstGeom>
        </p:spPr>
      </p:pic>
    </p:spTree>
    <p:extLst>
      <p:ext uri="{BB962C8B-B14F-4D97-AF65-F5344CB8AC3E}">
        <p14:creationId xmlns:p14="http://schemas.microsoft.com/office/powerpoint/2010/main" val="16613626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9000"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11"/>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9</Words>
  <Application>Microsoft Office PowerPoint</Application>
  <PresentationFormat>Widescreen</PresentationFormat>
  <Paragraphs>3</Paragraphs>
  <Slides>1</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#UKANResearchSoundings - Wideband Acoustic Echoes  from an Underwater Pipe   Alan Hunter    Wideband acoustic signals can be used to ping underwater objects and listen  to their echoes. This is useful for detecting and characterising objects of  interest in the water column or on/beneath the seafloor.  The audio clip contains a sequence of echoes from a truncated aluminium  pipe (300mm diameter x 600mm length x 12.5mm wall thickness). Each  echo is observed from a different angle, starting from a direction that  is perpendicular to the pipe wall and then rotating towards its end.  The frequency content of the sound changes with the observation  angle. This dependence in frequency and angle provides useful  classification features that relate to the object’s structure and  composition.  The sounds have been slowed down so that the frequencies  are shifted into the lower audible part of the acoustic  spectrum. This creates a more pleasing sound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Ford</dc:creator>
  <cp:lastModifiedBy>dwilliams</cp:lastModifiedBy>
  <cp:revision>32</cp:revision>
  <dcterms:created xsi:type="dcterms:W3CDTF">2021-11-17T16:21:32Z</dcterms:created>
  <dcterms:modified xsi:type="dcterms:W3CDTF">2021-11-28T22:36:04Z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df4b5af-ab42-45d5-91e7-45583bed1b2a_Enabled">
    <vt:lpwstr>true</vt:lpwstr>
  </property>
  <property fmtid="{D5CDD505-2E9C-101B-9397-08002B2CF9AE}" pid="3" name="MSIP_Label_9df4b5af-ab42-45d5-91e7-45583bed1b2a_SetDate">
    <vt:lpwstr>2021-11-17T16:21:31Z</vt:lpwstr>
  </property>
  <property fmtid="{D5CDD505-2E9C-101B-9397-08002B2CF9AE}" pid="4" name="MSIP_Label_9df4b5af-ab42-45d5-91e7-45583bed1b2a_Method">
    <vt:lpwstr>Standard</vt:lpwstr>
  </property>
  <property fmtid="{D5CDD505-2E9C-101B-9397-08002B2CF9AE}" pid="5" name="MSIP_Label_9df4b5af-ab42-45d5-91e7-45583bed1b2a_Name">
    <vt:lpwstr>9df4b5af-ab42-45d5-91e7-45583bed1b2a</vt:lpwstr>
  </property>
  <property fmtid="{D5CDD505-2E9C-101B-9397-08002B2CF9AE}" pid="6" name="MSIP_Label_9df4b5af-ab42-45d5-91e7-45583bed1b2a_SiteId">
    <vt:lpwstr>601e5460-b1bf-49c0-bd2d-e76ffc186a8d</vt:lpwstr>
  </property>
  <property fmtid="{D5CDD505-2E9C-101B-9397-08002B2CF9AE}" pid="7" name="MSIP_Label_9df4b5af-ab42-45d5-91e7-45583bed1b2a_ActionId">
    <vt:lpwstr>6d33cabd-0af0-4053-87d2-17aab3150311</vt:lpwstr>
  </property>
  <property fmtid="{D5CDD505-2E9C-101B-9397-08002B2CF9AE}" pid="8" name="MSIP_Label_9df4b5af-ab42-45d5-91e7-45583bed1b2a_ContentBits">
    <vt:lpwstr>0</vt:lpwstr>
  </property>
</Properties>
</file>